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10" r:id="rId3"/>
    <p:sldId id="334" r:id="rId4"/>
    <p:sldId id="319" r:id="rId5"/>
    <p:sldId id="317" r:id="rId6"/>
    <p:sldId id="320" r:id="rId7"/>
    <p:sldId id="321" r:id="rId8"/>
    <p:sldId id="326" r:id="rId9"/>
    <p:sldId id="322" r:id="rId10"/>
    <p:sldId id="318" r:id="rId11"/>
    <p:sldId id="260" r:id="rId12"/>
    <p:sldId id="293" r:id="rId13"/>
    <p:sldId id="299" r:id="rId14"/>
    <p:sldId id="261" r:id="rId15"/>
    <p:sldId id="274" r:id="rId16"/>
    <p:sldId id="286" r:id="rId17"/>
    <p:sldId id="285" r:id="rId18"/>
    <p:sldId id="262" r:id="rId19"/>
    <p:sldId id="327" r:id="rId20"/>
    <p:sldId id="301" r:id="rId21"/>
    <p:sldId id="323" r:id="rId22"/>
    <p:sldId id="329" r:id="rId23"/>
    <p:sldId id="265" r:id="rId24"/>
    <p:sldId id="264" r:id="rId25"/>
    <p:sldId id="328" r:id="rId26"/>
    <p:sldId id="332" r:id="rId27"/>
    <p:sldId id="275" r:id="rId28"/>
    <p:sldId id="263" r:id="rId29"/>
    <p:sldId id="276" r:id="rId30"/>
    <p:sldId id="303" r:id="rId31"/>
    <p:sldId id="304" r:id="rId32"/>
    <p:sldId id="266" r:id="rId33"/>
    <p:sldId id="331" r:id="rId34"/>
    <p:sldId id="325" r:id="rId35"/>
    <p:sldId id="333" r:id="rId36"/>
    <p:sldId id="272" r:id="rId37"/>
    <p:sldId id="269" r:id="rId38"/>
    <p:sldId id="267" r:id="rId39"/>
    <p:sldId id="271" r:id="rId40"/>
    <p:sldId id="273" r:id="rId41"/>
    <p:sldId id="278" r:id="rId42"/>
    <p:sldId id="268" r:id="rId43"/>
    <p:sldId id="279" r:id="rId44"/>
    <p:sldId id="280" r:id="rId45"/>
    <p:sldId id="281" r:id="rId46"/>
    <p:sldId id="282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9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7304A-26F9-4985-8241-C44FAA4F89B7}" type="datetimeFigureOut">
              <a:rPr lang="tr-TR" smtClean="0"/>
              <a:pPr/>
              <a:t>22.03.2017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26A6C-A53D-44EE-B094-6623BA452CA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C12FC-906F-4C93-9AE7-069953E0066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909B2-AB57-4364-ACC7-A069D6D5677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C296F-78FD-48A6-8E0D-BA60F77EBAFA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76405-D2AF-4155-964B-4B6BB52F6AC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91669" lvl="1" indent="-243019"/>
            <a:r>
              <a:rPr lang="en-US" b="1" dirty="0" smtClean="0"/>
              <a:t>Penis</a:t>
            </a:r>
          </a:p>
          <a:p>
            <a:pPr marL="1140320" lvl="2" indent="-243019"/>
            <a:r>
              <a:rPr lang="en-US" b="1" dirty="0" smtClean="0"/>
              <a:t>Dual function</a:t>
            </a:r>
            <a:endParaRPr lang="en-US" u="sng" dirty="0" smtClean="0"/>
          </a:p>
          <a:p>
            <a:pPr marL="1588970" lvl="3" indent="-243019"/>
            <a:r>
              <a:rPr lang="en-US" u="sng" dirty="0" smtClean="0"/>
              <a:t>Copulation</a:t>
            </a:r>
          </a:p>
          <a:p>
            <a:pPr marL="1588970" lvl="3" indent="-243019"/>
            <a:r>
              <a:rPr lang="en-US" u="sng" dirty="0" smtClean="0"/>
              <a:t>Urination</a:t>
            </a:r>
            <a:endParaRPr lang="en-US" dirty="0" smtClean="0"/>
          </a:p>
          <a:p>
            <a:pPr marL="1140320" lvl="2" indent="-243019"/>
            <a:r>
              <a:rPr lang="en-US" dirty="0" smtClean="0"/>
              <a:t>The </a:t>
            </a:r>
            <a:r>
              <a:rPr lang="en-US" b="1" dirty="0" smtClean="0"/>
              <a:t>urethra</a:t>
            </a:r>
            <a:r>
              <a:rPr lang="en-US" dirty="0" smtClean="0"/>
              <a:t>, the tube that carries urine and also semen, opens at the tip of the </a:t>
            </a:r>
            <a:r>
              <a:rPr lang="en-US" dirty="0" err="1" smtClean="0"/>
              <a:t>glans</a:t>
            </a:r>
            <a:endParaRPr lang="en-US" b="1" dirty="0" smtClean="0"/>
          </a:p>
          <a:p>
            <a:pPr marL="1140320" lvl="2" indent="-243019"/>
            <a:r>
              <a:rPr lang="en-US" b="1" dirty="0" smtClean="0"/>
              <a:t>The </a:t>
            </a:r>
            <a:r>
              <a:rPr lang="en-US" b="1" dirty="0" err="1" smtClean="0"/>
              <a:t>glans</a:t>
            </a:r>
            <a:r>
              <a:rPr lang="en-US" dirty="0" smtClean="0"/>
              <a:t> is naturally covered or protected by elongated penile skin – foreskin, which may be retracted to expose the </a:t>
            </a:r>
            <a:r>
              <a:rPr lang="en-US" dirty="0" err="1" smtClean="0"/>
              <a:t>glans</a:t>
            </a:r>
            <a:r>
              <a:rPr lang="en-US" dirty="0" smtClean="0"/>
              <a:t>.</a:t>
            </a:r>
          </a:p>
          <a:p>
            <a:pPr marL="243019" indent="-243019"/>
            <a:r>
              <a:rPr lang="en-US" dirty="0" smtClean="0"/>
              <a:t>Many men have had the foreskin removed - </a:t>
            </a:r>
            <a:r>
              <a:rPr lang="en-US" b="1" dirty="0" smtClean="0"/>
              <a:t>circumcision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Pre-ejaculate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9A879-3CC7-4FB6-B360-E6D9E9CF3188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CB0CB-3CFB-491B-8D02-839C4CF123B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40320" lvl="2" indent="-243019"/>
            <a:r>
              <a:rPr lang="en-US" dirty="0" smtClean="0"/>
              <a:t>Firm tubular structure passes upward through the inguinal canal to enter the abdominal cavity behind the peritoneum.</a:t>
            </a:r>
          </a:p>
          <a:p>
            <a:pPr marL="1140320" lvl="2" indent="-243019"/>
            <a:r>
              <a:rPr lang="en-US" dirty="0" smtClean="0"/>
              <a:t>It then extends downward toward the base of the bladder.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AA64C-27E7-40E6-88C7-74E0D372661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91669" lvl="1" indent="-243019"/>
            <a:r>
              <a:rPr lang="en-US" b="1" dirty="0" smtClean="0"/>
              <a:t>Seminal vesicles</a:t>
            </a:r>
            <a:endParaRPr lang="en-US" dirty="0" smtClean="0"/>
          </a:p>
          <a:p>
            <a:pPr marL="1140320" lvl="2" indent="-243019"/>
            <a:r>
              <a:rPr lang="en-US" dirty="0" smtClean="0"/>
              <a:t>An out-pouch of the vas deference is the seminal vesicle.  </a:t>
            </a:r>
            <a:r>
              <a:rPr lang="en-US" b="1" dirty="0" smtClean="0"/>
              <a:t>It acts as a </a:t>
            </a:r>
            <a:r>
              <a:rPr lang="en-US" u="sng" dirty="0" smtClean="0"/>
              <a:t>reservoir</a:t>
            </a:r>
            <a:r>
              <a:rPr lang="en-US" dirty="0" smtClean="0"/>
              <a:t> </a:t>
            </a:r>
            <a:r>
              <a:rPr lang="en-US" b="1" dirty="0" smtClean="0"/>
              <a:t>for testicular secretions</a:t>
            </a:r>
            <a:r>
              <a:rPr lang="en-US" dirty="0" smtClean="0"/>
              <a:t>.</a:t>
            </a:r>
          </a:p>
          <a:p>
            <a:pPr marL="1140320" lvl="2" indent="-243019"/>
            <a:r>
              <a:rPr lang="en-US" dirty="0" smtClean="0"/>
              <a:t>The tract is continued called the </a:t>
            </a:r>
            <a:r>
              <a:rPr lang="en-US" b="1" dirty="0" smtClean="0"/>
              <a:t>ejaculatory duct</a:t>
            </a:r>
            <a:r>
              <a:rPr lang="en-US" dirty="0" smtClean="0"/>
              <a:t> – </a:t>
            </a:r>
            <a:endParaRPr lang="en-US" b="1" dirty="0" smtClean="0"/>
          </a:p>
          <a:p>
            <a:pPr marL="1140320" lvl="2" indent="-243019"/>
            <a:r>
              <a:rPr lang="en-US" b="1" dirty="0" smtClean="0"/>
              <a:t>Passes through the</a:t>
            </a:r>
            <a:r>
              <a:rPr lang="en-US" dirty="0" smtClean="0"/>
              <a:t> </a:t>
            </a:r>
            <a:r>
              <a:rPr lang="en-US" u="sng" dirty="0" smtClean="0"/>
              <a:t>prostate gland</a:t>
            </a:r>
            <a:r>
              <a:rPr lang="en-US" dirty="0" smtClean="0"/>
              <a:t> </a:t>
            </a:r>
            <a:r>
              <a:rPr lang="en-US" b="1" dirty="0" smtClean="0"/>
              <a:t>and enters into the</a:t>
            </a:r>
            <a:r>
              <a:rPr lang="en-US" dirty="0" smtClean="0"/>
              <a:t> </a:t>
            </a:r>
            <a:r>
              <a:rPr lang="en-US" u="sng" dirty="0" smtClean="0"/>
              <a:t>urethra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28F9A5-CBB6-40B9-8DEE-B6897FD146D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691669" lvl="1" indent="-243019"/>
            <a:r>
              <a:rPr lang="en-US" b="1" dirty="0" smtClean="0"/>
              <a:t>Accessory glands</a:t>
            </a:r>
          </a:p>
          <a:p>
            <a:pPr marL="1140320" lvl="2" indent="-243019"/>
            <a:r>
              <a:rPr lang="en-US" b="1" dirty="0" smtClean="0"/>
              <a:t>Prostate gland</a:t>
            </a:r>
            <a:endParaRPr lang="en-US" dirty="0" smtClean="0"/>
          </a:p>
          <a:p>
            <a:pPr marL="1588970" lvl="3" indent="-243019"/>
            <a:r>
              <a:rPr lang="en-US" dirty="0" smtClean="0"/>
              <a:t>Lies just below the neck of the bladder.  It surrounds the urethra and is traversed by the ejaculatory duct</a:t>
            </a:r>
          </a:p>
          <a:p>
            <a:pPr marL="1588970" lvl="3" indent="-243019"/>
            <a:r>
              <a:rPr lang="en-US" dirty="0" smtClean="0"/>
              <a:t>This gland produces a secretion that is chemically and physiologically suitable to the needs of the spermatozoa in their passage from the testes</a:t>
            </a:r>
            <a:endParaRPr lang="en-US" b="1" dirty="0" smtClean="0"/>
          </a:p>
          <a:p>
            <a:pPr marL="1140320" lvl="2" indent="-243019"/>
            <a:r>
              <a:rPr lang="en-US" b="1" dirty="0" smtClean="0"/>
              <a:t>Cowper’s gland / </a:t>
            </a:r>
            <a:r>
              <a:rPr lang="en-US" b="1" dirty="0" err="1" smtClean="0"/>
              <a:t>bulbourethral</a:t>
            </a:r>
            <a:r>
              <a:rPr lang="en-US" b="1" dirty="0" smtClean="0"/>
              <a:t> gland </a:t>
            </a:r>
            <a:r>
              <a:rPr lang="en-US" i="1" dirty="0" smtClean="0"/>
              <a:t>(</a:t>
            </a:r>
            <a:r>
              <a:rPr lang="en-US" i="1" dirty="0" err="1" smtClean="0"/>
              <a:t>bul</a:t>
            </a:r>
            <a:r>
              <a:rPr lang="en-US" i="1" dirty="0" smtClean="0"/>
              <a:t>-</a:t>
            </a:r>
            <a:r>
              <a:rPr lang="en-US" i="1" dirty="0" err="1" smtClean="0"/>
              <a:t>bo</a:t>
            </a:r>
            <a:r>
              <a:rPr lang="en-US" i="1" dirty="0" smtClean="0"/>
              <a:t>-urethral)</a:t>
            </a:r>
            <a:endParaRPr lang="en-US" dirty="0" smtClean="0"/>
          </a:p>
          <a:p>
            <a:pPr marL="1588970" lvl="3" indent="-243019"/>
            <a:r>
              <a:rPr lang="en-US" dirty="0" smtClean="0"/>
              <a:t>Lies below the prostate within the posterior aspect of the urethra</a:t>
            </a:r>
          </a:p>
          <a:p>
            <a:pPr marL="1588970" lvl="3" indent="-243019"/>
            <a:r>
              <a:rPr lang="en-US" dirty="0" smtClean="0"/>
              <a:t>This gland empties its secretions in to the urethra during ejaculation, providing lubrication.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smtClean="0"/>
              <a:t>(bul-bo-urethral)</a:t>
            </a: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4C374-5DE7-4B2E-94F8-7E5B5C4C0CE7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201C3-910F-4364-AC6B-967D6B2A3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E0ABC-B378-4284-81FA-62E7846A90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82AF-487A-4662-BA1A-D8E04FE32E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B2CE-77F2-451D-8CFB-33E0DD900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5AF56-72DC-41BC-AA2B-13B0580E2C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22.03.2017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22.03.2017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a typeface="ＭＳ Ｐゴシック" pitchFamily="34" charset="-128"/>
              </a:rPr>
              <a:t>Introduction to Urology</a:t>
            </a:r>
            <a:endParaRPr lang="tr-TR" sz="54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560840" cy="2448272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tx1"/>
                </a:solidFill>
              </a:rPr>
              <a:t>Prof. Dr. Mete Kilciler </a:t>
            </a:r>
          </a:p>
          <a:p>
            <a:r>
              <a:rPr lang="tr-TR" sz="2800" b="1" dirty="0" err="1" smtClean="0">
                <a:solidFill>
                  <a:schemeClr val="tx1"/>
                </a:solidFill>
              </a:rPr>
              <a:t>Bahçeşehir</a:t>
            </a:r>
            <a:r>
              <a:rPr lang="tr-TR" sz="2800" b="1" dirty="0" smtClean="0">
                <a:solidFill>
                  <a:schemeClr val="tx1"/>
                </a:solidFill>
              </a:rPr>
              <a:t> </a:t>
            </a:r>
            <a:r>
              <a:rPr lang="tr-TR" sz="2800" b="1" dirty="0" err="1" smtClean="0">
                <a:solidFill>
                  <a:schemeClr val="tx1"/>
                </a:solidFill>
              </a:rPr>
              <a:t>University</a:t>
            </a:r>
            <a:r>
              <a:rPr lang="tr-TR" sz="2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tr-TR" sz="2800" b="1" dirty="0" err="1" smtClean="0">
                <a:solidFill>
                  <a:schemeClr val="tx1"/>
                </a:solidFill>
              </a:rPr>
              <a:t>School</a:t>
            </a:r>
            <a:r>
              <a:rPr lang="tr-TR" sz="2800" b="1" dirty="0" smtClean="0">
                <a:solidFill>
                  <a:schemeClr val="tx1"/>
                </a:solidFill>
              </a:rPr>
              <a:t> of </a:t>
            </a:r>
            <a:r>
              <a:rPr lang="tr-TR" sz="2800" b="1" dirty="0" err="1" smtClean="0">
                <a:solidFill>
                  <a:schemeClr val="tx1"/>
                </a:solidFill>
              </a:rPr>
              <a:t>Medicine</a:t>
            </a:r>
            <a:r>
              <a:rPr lang="tr-TR" sz="2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tr-TR" sz="2800" b="1" dirty="0" err="1" smtClean="0">
                <a:solidFill>
                  <a:schemeClr val="tx1"/>
                </a:solidFill>
              </a:rPr>
              <a:t>Department</a:t>
            </a:r>
            <a:r>
              <a:rPr lang="tr-TR" sz="2800" b="1" dirty="0" smtClean="0">
                <a:solidFill>
                  <a:schemeClr val="tx1"/>
                </a:solidFill>
              </a:rPr>
              <a:t> of  </a:t>
            </a:r>
            <a:r>
              <a:rPr lang="tr-TR" sz="2800" b="1" dirty="0" err="1" smtClean="0">
                <a:solidFill>
                  <a:schemeClr val="tx1"/>
                </a:solidFill>
              </a:rPr>
              <a:t>Urology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Relationship of the Kidneys </a:t>
            </a:r>
            <a:r>
              <a:rPr lang="tr-TR" dirty="0" err="1" smtClean="0"/>
              <a:t>with</a:t>
            </a:r>
            <a:r>
              <a:rPr lang="en-US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dirty="0" smtClean="0"/>
              <a:t>Vertebra and Ribs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 cstate="print"/>
          <a:srcRect l="61363" t="34314" b="4903"/>
          <a:stretch>
            <a:fillRect/>
          </a:stretch>
        </p:blipFill>
        <p:spPr bwMode="auto">
          <a:xfrm>
            <a:off x="3429000" y="1600200"/>
            <a:ext cx="42624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381000" y="1676400"/>
            <a:ext cx="2819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en-US" b="1" dirty="0" err="1" smtClean="0"/>
              <a:t>Kidneys</a:t>
            </a:r>
            <a:r>
              <a:rPr lang="en-US" altLang="en-US" b="1" dirty="0" smtClean="0"/>
              <a:t> </a:t>
            </a:r>
            <a:r>
              <a:rPr lang="en-US" altLang="en-US" b="1" dirty="0"/>
              <a:t>are </a:t>
            </a:r>
            <a:r>
              <a:rPr lang="en-US" altLang="en-US" b="1" dirty="0" smtClean="0"/>
              <a:t>located in the retroperitoneal </a:t>
            </a:r>
            <a:r>
              <a:rPr lang="tr-TR" altLang="en-US" b="1" dirty="0" err="1" smtClean="0"/>
              <a:t>area</a:t>
            </a:r>
            <a:r>
              <a:rPr lang="tr-TR" altLang="en-US" b="1" dirty="0" smtClean="0"/>
              <a:t> </a:t>
            </a:r>
          </a:p>
          <a:p>
            <a:endParaRPr lang="en-US" altLang="en-US" b="1" dirty="0"/>
          </a:p>
          <a:p>
            <a:r>
              <a:rPr lang="tr-TR" altLang="en-US" b="1" dirty="0" smtClean="0"/>
              <a:t>T</a:t>
            </a:r>
            <a:r>
              <a:rPr lang="en-US" altLang="en-US" b="1" dirty="0" smtClean="0"/>
              <a:t>hey are below the diaphragm</a:t>
            </a:r>
            <a:r>
              <a:rPr lang="tr-TR" altLang="en-US" b="1" dirty="0" smtClean="0"/>
              <a:t> t</a:t>
            </a:r>
            <a:r>
              <a:rPr lang="en-US" altLang="en-US" b="1" dirty="0" smtClean="0"/>
              <a:t>hey are </a:t>
            </a:r>
            <a:r>
              <a:rPr lang="tr-TR" altLang="en-US" b="1" dirty="0" smtClean="0"/>
              <a:t>not</a:t>
            </a:r>
            <a:r>
              <a:rPr lang="en-US" altLang="en-US" b="1" dirty="0" smtClean="0"/>
              <a:t> in the thoracic cavity</a:t>
            </a:r>
            <a:endParaRPr lang="tr-TR" altLang="en-US" b="1" dirty="0" smtClean="0"/>
          </a:p>
          <a:p>
            <a:endParaRPr lang="en-US" altLang="en-US" b="1" dirty="0"/>
          </a:p>
          <a:p>
            <a:r>
              <a:rPr lang="en-US" altLang="en-US" b="1" dirty="0"/>
              <a:t>They are at the level of T12 to L3, so they are at the costal margin, </a:t>
            </a:r>
            <a:r>
              <a:rPr lang="tr-TR" altLang="en-US" b="1" dirty="0" err="1" smtClean="0"/>
              <a:t>that</a:t>
            </a:r>
            <a:r>
              <a:rPr lang="tr-TR" altLang="en-US" b="1" dirty="0" smtClean="0"/>
              <a:t> </a:t>
            </a:r>
            <a:r>
              <a:rPr lang="tr-TR" altLang="en-US" b="1" dirty="0" err="1" smtClean="0"/>
              <a:t>means</a:t>
            </a:r>
            <a:r>
              <a:rPr lang="tr-TR" altLang="en-US" b="1" dirty="0" smtClean="0"/>
              <a:t> </a:t>
            </a:r>
            <a:r>
              <a:rPr lang="en-US" altLang="en-US" b="1" dirty="0" smtClean="0"/>
              <a:t> </a:t>
            </a:r>
            <a:r>
              <a:rPr lang="en-US" altLang="en-US" b="1" dirty="0"/>
              <a:t>they are protected by thoracic </a:t>
            </a:r>
            <a:r>
              <a:rPr lang="en-US" altLang="en-US" b="1" dirty="0" smtClean="0"/>
              <a:t>ribs</a:t>
            </a:r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8575" y="457200"/>
            <a:ext cx="5130800" cy="398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600" b="1" dirty="0" err="1" smtClean="0">
                <a:ea typeface="ＭＳ Ｐゴシック" pitchFamily="34" charset="-128"/>
              </a:rPr>
              <a:t>Pyramid</a:t>
            </a:r>
            <a:r>
              <a:rPr lang="en-US" sz="3600" b="1" dirty="0" smtClean="0">
                <a:ea typeface="ＭＳ Ｐゴシック" pitchFamily="34" charset="-128"/>
              </a:rPr>
              <a:t> </a:t>
            </a:r>
            <a:r>
              <a:rPr lang="en-US" sz="3600" b="1" dirty="0" smtClean="0">
                <a:ea typeface="ＭＳ Ｐゴシック" pitchFamily="34" charset="-128"/>
              </a:rPr>
              <a:t>of Kidney</a:t>
            </a:r>
          </a:p>
        </p:txBody>
      </p:sp>
      <p:pic>
        <p:nvPicPr>
          <p:cNvPr id="20482" name="Picture 3" descr="0802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6561" t="11273" r="644"/>
          <a:stretch>
            <a:fillRect/>
          </a:stretch>
        </p:blipFill>
        <p:spPr>
          <a:xfrm>
            <a:off x="1143000" y="1638300"/>
            <a:ext cx="6858000" cy="5143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KIDNEY ANATOMY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u="sng" dirty="0" smtClean="0">
                <a:sym typeface="Wingdings" pitchFamily="2" charset="2"/>
              </a:rPr>
              <a:t>Protected by three connective tissue layers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ym typeface="Wingdings" pitchFamily="2" charset="2"/>
              </a:rPr>
              <a:t>Renal fascia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ym typeface="Wingdings" pitchFamily="2" charset="2"/>
              </a:rPr>
              <a:t>Attach</a:t>
            </a:r>
            <a:r>
              <a:rPr lang="tr-TR" b="1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 to abdominal wall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ym typeface="Wingdings" pitchFamily="2" charset="2"/>
              </a:rPr>
              <a:t>Adipose capsule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ym typeface="Wingdings" pitchFamily="2" charset="2"/>
              </a:rPr>
              <a:t>Fat </a:t>
            </a:r>
            <a:r>
              <a:rPr lang="tr-TR" b="1" dirty="0" err="1" smtClean="0">
                <a:sym typeface="Wingdings" pitchFamily="2" charset="2"/>
              </a:rPr>
              <a:t>buffering</a:t>
            </a:r>
            <a:r>
              <a:rPr lang="tr-TR" b="1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kidney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ym typeface="Wingdings" pitchFamily="2" charset="2"/>
              </a:rPr>
              <a:t>Renal capsule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ym typeface="Wingdings" pitchFamily="2" charset="2"/>
              </a:rPr>
              <a:t>Fibrous sac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ym typeface="Wingdings" pitchFamily="2" charset="2"/>
              </a:rPr>
              <a:t>Protects from trauma and infection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KIDNEY ANATOMY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err="1" smtClean="0">
                <a:sym typeface="Wingdings" pitchFamily="2" charset="2"/>
              </a:rPr>
              <a:t>Nephrons</a:t>
            </a:r>
            <a:endParaRPr lang="en-US" b="1" u="sng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b="1" dirty="0" smtClean="0">
                <a:sym typeface="Wingdings" pitchFamily="2" charset="2"/>
              </a:rPr>
              <a:t>Functional units of kidney</a:t>
            </a:r>
          </a:p>
          <a:p>
            <a:pPr eaLnBrk="1" hangingPunct="1">
              <a:defRPr/>
            </a:pPr>
            <a:r>
              <a:rPr lang="en-US" b="1" dirty="0" smtClean="0">
                <a:sym typeface="Wingdings" pitchFamily="2" charset="2"/>
              </a:rPr>
              <a:t>~</a:t>
            </a:r>
            <a:r>
              <a:rPr lang="en-US" b="1" dirty="0" smtClean="0">
                <a:sym typeface="Wingdings" pitchFamily="2" charset="2"/>
              </a:rPr>
              <a:t>1</a:t>
            </a:r>
            <a:r>
              <a:rPr lang="tr-TR" b="1" dirty="0" smtClean="0">
                <a:sym typeface="Wingdings" pitchFamily="2" charset="2"/>
              </a:rPr>
              <a:t>.2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million per kidney</a:t>
            </a:r>
          </a:p>
          <a:p>
            <a:pPr eaLnBrk="1" hangingPunct="1">
              <a:defRPr/>
            </a:pPr>
            <a:r>
              <a:rPr lang="en-US" b="1" dirty="0" smtClean="0">
                <a:sym typeface="Wingdings" pitchFamily="2" charset="2"/>
              </a:rPr>
              <a:t>Three main parts</a:t>
            </a:r>
          </a:p>
          <a:p>
            <a:pPr lvl="1" eaLnBrk="1" hangingPunct="1">
              <a:defRPr/>
            </a:pPr>
            <a:r>
              <a:rPr lang="en-US" b="1" dirty="0" smtClean="0">
                <a:sym typeface="Wingdings" pitchFamily="2" charset="2"/>
              </a:rPr>
              <a:t>Blood vessels</a:t>
            </a:r>
          </a:p>
          <a:p>
            <a:pPr lvl="1" eaLnBrk="1" hangingPunct="1">
              <a:defRPr/>
            </a:pPr>
            <a:r>
              <a:rPr lang="en-US" b="1" dirty="0" smtClean="0">
                <a:sym typeface="Wingdings" pitchFamily="2" charset="2"/>
              </a:rPr>
              <a:t>Renal corpuscle</a:t>
            </a:r>
          </a:p>
          <a:p>
            <a:pPr lvl="1" eaLnBrk="1" hangingPunct="1">
              <a:defRPr/>
            </a:pPr>
            <a:r>
              <a:rPr lang="en-US" b="1" dirty="0" smtClean="0">
                <a:sym typeface="Wingdings" pitchFamily="2" charset="2"/>
              </a:rPr>
              <a:t>Renal tubule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RENAL FUNCTION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627784" y="2708920"/>
            <a:ext cx="3829048" cy="235745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a typeface="ＭＳ Ｐゴシック" pitchFamily="34" charset="-128"/>
              </a:rPr>
              <a:t>FILTRATION</a:t>
            </a:r>
            <a:endParaRPr lang="en-US" sz="3600" b="1" dirty="0" smtClean="0">
              <a:ea typeface="ＭＳ Ｐゴシック" pitchFamily="34" charset="-128"/>
            </a:endParaRPr>
          </a:p>
          <a:p>
            <a:r>
              <a:rPr lang="en-US" sz="3600" b="1" dirty="0" smtClean="0">
                <a:ea typeface="ＭＳ Ｐゴシック" pitchFamily="34" charset="-128"/>
              </a:rPr>
              <a:t>EXCRETION</a:t>
            </a:r>
          </a:p>
          <a:p>
            <a:r>
              <a:rPr lang="en-US" sz="3600" b="1" dirty="0" smtClean="0">
                <a:ea typeface="ＭＳ Ｐゴシック" pitchFamily="34" charset="-128"/>
              </a:rPr>
              <a:t>SECRETION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b="1" dirty="0" smtClean="0"/>
              <a:t>Microscopic </a:t>
            </a:r>
            <a:r>
              <a:rPr lang="tr-TR" sz="4000" b="1" dirty="0" smtClean="0"/>
              <a:t>S</a:t>
            </a:r>
            <a:r>
              <a:rPr lang="en-GB" sz="4000" b="1" dirty="0" err="1" smtClean="0"/>
              <a:t>tructure</a:t>
            </a:r>
            <a:r>
              <a:rPr lang="en-GB" sz="4000" b="1" dirty="0" smtClean="0"/>
              <a:t> </a:t>
            </a:r>
            <a:r>
              <a:rPr lang="en-GB" sz="4000" b="1" dirty="0" smtClean="0"/>
              <a:t>of the Kidney and Urine Production</a:t>
            </a:r>
          </a:p>
        </p:txBody>
      </p:sp>
      <p:pic>
        <p:nvPicPr>
          <p:cNvPr id="12291" name="Picture 14" descr="kidney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557338"/>
            <a:ext cx="5040313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4348" y="500042"/>
            <a:ext cx="4202723" cy="71438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Position of </a:t>
            </a:r>
            <a:r>
              <a:rPr lang="tr-TR" sz="3200" b="1" dirty="0" smtClean="0"/>
              <a:t>K</a:t>
            </a:r>
            <a:r>
              <a:rPr lang="en-US" sz="3200" b="1" dirty="0" err="1" smtClean="0"/>
              <a:t>idneys</a:t>
            </a:r>
            <a:endParaRPr lang="en-GB" sz="3200" b="1" dirty="0" smtClean="0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714488"/>
            <a:ext cx="5152292" cy="38528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Kidneys lie on the </a:t>
            </a:r>
            <a:r>
              <a:rPr lang="en-US" sz="2400" b="1" dirty="0" err="1" smtClean="0"/>
              <a:t>psoas</a:t>
            </a:r>
            <a:r>
              <a:rPr lang="en-US" sz="2400" b="1" dirty="0" smtClean="0"/>
              <a:t> muscle beside the vertebral bodies.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 diaphragm lie behind the upper </a:t>
            </a:r>
            <a:r>
              <a:rPr lang="tr-TR" sz="2400" b="1" dirty="0" err="1" smtClean="0"/>
              <a:t>pole</a:t>
            </a:r>
            <a:r>
              <a:rPr lang="en-US" sz="2400" b="1" dirty="0" smtClean="0"/>
              <a:t> of each kidney.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Therefore they move with breathing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Left is higher than right (liver)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Upper poles </a:t>
            </a:r>
            <a:r>
              <a:rPr lang="tr-TR" sz="2400" b="1" dirty="0" smtClean="0"/>
              <a:t>at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level</a:t>
            </a:r>
            <a:r>
              <a:rPr lang="tr-TR" sz="2400" b="1" dirty="0" smtClean="0"/>
              <a:t> </a:t>
            </a:r>
            <a:r>
              <a:rPr lang="en-US" sz="2400" b="1" dirty="0" smtClean="0"/>
              <a:t>T12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err="1" smtClean="0"/>
              <a:t>Hilum</a:t>
            </a:r>
            <a:r>
              <a:rPr lang="en-US" sz="2400" b="1" dirty="0" smtClean="0"/>
              <a:t> is at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level</a:t>
            </a:r>
            <a:r>
              <a:rPr lang="tr-TR" sz="2400" b="1" dirty="0" smtClean="0"/>
              <a:t> </a:t>
            </a:r>
            <a:r>
              <a:rPr lang="en-US" sz="2400" b="1" dirty="0" smtClean="0"/>
              <a:t>L1/2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Lower poles </a:t>
            </a:r>
            <a:r>
              <a:rPr lang="en-US" sz="2400" b="1" dirty="0" smtClean="0"/>
              <a:t>at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level</a:t>
            </a:r>
            <a:r>
              <a:rPr lang="tr-TR" sz="2400" b="1" dirty="0" smtClean="0"/>
              <a:t> </a:t>
            </a:r>
            <a:r>
              <a:rPr lang="en-US" sz="2400" b="1" dirty="0" smtClean="0"/>
              <a:t> </a:t>
            </a:r>
            <a:r>
              <a:rPr lang="en-US" sz="2400" b="1" dirty="0" smtClean="0"/>
              <a:t>L3</a:t>
            </a:r>
          </a:p>
        </p:txBody>
      </p:sp>
      <p:pic>
        <p:nvPicPr>
          <p:cNvPr id="14342" name="Picture 1038" descr="Pictur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777" y="101600"/>
            <a:ext cx="38041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04900"/>
          </a:xfrm>
        </p:spPr>
        <p:txBody>
          <a:bodyPr/>
          <a:lstStyle/>
          <a:p>
            <a:pPr algn="ctr"/>
            <a:r>
              <a:rPr lang="en-US" sz="5400" b="1" dirty="0" smtClean="0"/>
              <a:t>Anterior </a:t>
            </a:r>
            <a:r>
              <a:rPr lang="tr-TR" sz="5400" b="1" dirty="0" smtClean="0"/>
              <a:t> R</a:t>
            </a:r>
            <a:r>
              <a:rPr lang="en-US" sz="5400" b="1" dirty="0" smtClean="0"/>
              <a:t>elations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09750"/>
            <a:ext cx="2491154" cy="44767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/>
              <a:t>Right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Adrenal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Liver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Duodenum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Pancreas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Right colic flexure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err="1" smtClean="0"/>
              <a:t>Jenunum</a:t>
            </a:r>
            <a:endParaRPr lang="en-GB" sz="2400" dirty="0" smtClean="0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6365631" y="1700808"/>
            <a:ext cx="2514600" cy="42165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75000"/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</a:rPr>
              <a:t>Left</a:t>
            </a:r>
          </a:p>
          <a:p>
            <a:pPr lvl="1">
              <a:spcBef>
                <a:spcPct val="50000"/>
              </a:spcBef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Adrenal</a:t>
            </a:r>
          </a:p>
          <a:p>
            <a:pPr lvl="1">
              <a:spcBef>
                <a:spcPct val="50000"/>
              </a:spcBef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Stomach</a:t>
            </a:r>
          </a:p>
          <a:p>
            <a:pPr lvl="1">
              <a:spcBef>
                <a:spcPct val="50000"/>
              </a:spcBef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Spleen</a:t>
            </a:r>
          </a:p>
          <a:p>
            <a:pPr lvl="1">
              <a:spcBef>
                <a:spcPct val="50000"/>
              </a:spcBef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Pancreas</a:t>
            </a:r>
          </a:p>
          <a:p>
            <a:pPr lvl="1">
              <a:spcBef>
                <a:spcPct val="50000"/>
              </a:spcBef>
              <a:buSzPct val="75000"/>
              <a:buFont typeface="Wingdings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Descending   	Colon</a:t>
            </a:r>
          </a:p>
          <a:p>
            <a:pPr lvl="1">
              <a:spcBef>
                <a:spcPct val="50000"/>
              </a:spcBef>
              <a:buSzPct val="75000"/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0000"/>
                </a:solidFill>
              </a:rPr>
              <a:t>Jenunum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5365" name="Picture 7" descr="Pictur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282" y="2478089"/>
            <a:ext cx="4415203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428604"/>
            <a:ext cx="5643602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ea typeface="ＭＳ Ｐゴシック" pitchFamily="34" charset="-128"/>
              </a:rPr>
              <a:t>Ureter</a:t>
            </a:r>
            <a:endParaRPr lang="en-US" b="1" dirty="0" smtClean="0">
              <a:ea typeface="ＭＳ Ｐゴシック" pitchFamily="34" charset="-128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Tube between kidney and bladder</a:t>
            </a:r>
          </a:p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Enters bladder at the</a:t>
            </a:r>
            <a:r>
              <a:rPr lang="tr-TR" b="1" dirty="0" smtClean="0">
                <a:ea typeface="ＭＳ Ｐゴシック" pitchFamily="34" charset="-128"/>
              </a:rPr>
              <a:t> </a:t>
            </a:r>
            <a:r>
              <a:rPr lang="en-US" b="1" dirty="0" err="1" smtClean="0">
                <a:ea typeface="ＭＳ Ｐゴシック" pitchFamily="34" charset="-128"/>
              </a:rPr>
              <a:t>ureterovesicular</a:t>
            </a:r>
            <a:r>
              <a:rPr lang="en-US" b="1" dirty="0" smtClean="0">
                <a:ea typeface="ＭＳ Ｐゴシック" pitchFamily="34" charset="-128"/>
              </a:rPr>
              <a:t> junction</a:t>
            </a:r>
          </a:p>
          <a:p>
            <a:pPr eaLnBrk="1" hangingPunct="1"/>
            <a:r>
              <a:rPr lang="en-US" b="1" dirty="0" err="1" smtClean="0">
                <a:ea typeface="ＭＳ Ｐゴシック" pitchFamily="34" charset="-128"/>
              </a:rPr>
              <a:t>Peristal</a:t>
            </a:r>
            <a:r>
              <a:rPr lang="tr-TR" b="1" dirty="0" smtClean="0">
                <a:ea typeface="ＭＳ Ｐゴシック" pitchFamily="34" charset="-128"/>
              </a:rPr>
              <a:t>tic </a:t>
            </a:r>
            <a:r>
              <a:rPr lang="tr-TR" b="1" dirty="0" err="1" smtClean="0">
                <a:ea typeface="ＭＳ Ｐゴシック" pitchFamily="34" charset="-128"/>
              </a:rPr>
              <a:t>motion</a:t>
            </a:r>
            <a:endParaRPr lang="en-US" b="1" dirty="0" smtClean="0">
              <a:ea typeface="ＭＳ Ｐゴシック" pitchFamily="34" charset="-128"/>
            </a:endParaRPr>
          </a:p>
          <a:p>
            <a:r>
              <a:rPr lang="en-US" b="1" dirty="0" smtClean="0">
                <a:ea typeface="ＭＳ Ｐゴシック" pitchFamily="34" charset="-128"/>
              </a:rPr>
              <a:t>T</a:t>
            </a:r>
            <a:r>
              <a:rPr lang="tr-TR" b="1" dirty="0" err="1" smtClean="0">
                <a:ea typeface="ＭＳ Ｐゴシック" pitchFamily="34" charset="-128"/>
              </a:rPr>
              <a:t>hree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ea typeface="ＭＳ Ｐゴシック" pitchFamily="34" charset="-128"/>
              </a:rPr>
              <a:t>narrowing</a:t>
            </a:r>
            <a:r>
              <a:rPr lang="tr-TR" b="1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ea typeface="ＭＳ Ｐゴシック" pitchFamily="34" charset="-128"/>
              </a:rPr>
              <a:t>areas</a:t>
            </a:r>
            <a:endParaRPr lang="en-US" b="1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34" charset="-128"/>
              </a:rPr>
              <a:t>Renal </a:t>
            </a:r>
            <a:r>
              <a:rPr lang="en-US" b="1" dirty="0" err="1" smtClean="0">
                <a:ea typeface="ＭＳ Ｐゴシック" pitchFamily="34" charset="-128"/>
              </a:rPr>
              <a:t>uretero</a:t>
            </a:r>
            <a:r>
              <a:rPr lang="tr-TR" b="1" dirty="0" err="1" smtClean="0">
                <a:ea typeface="ＭＳ Ｐゴシック" pitchFamily="34" charset="-128"/>
              </a:rPr>
              <a:t>pelvic</a:t>
            </a:r>
            <a:r>
              <a:rPr lang="tr-TR" b="1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ea typeface="ＭＳ Ｐゴシック" pitchFamily="34" charset="-128"/>
              </a:rPr>
              <a:t>junction</a:t>
            </a:r>
            <a:endParaRPr lang="en-US" b="1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b="1" dirty="0" smtClean="0">
                <a:ea typeface="ＭＳ Ｐゴシック" pitchFamily="34" charset="-128"/>
              </a:rPr>
              <a:t>Passage over iliac vessels</a:t>
            </a:r>
          </a:p>
          <a:p>
            <a:pPr lvl="1" eaLnBrk="1" hangingPunct="1"/>
            <a:r>
              <a:rPr lang="en-US" b="1" dirty="0" err="1" smtClean="0">
                <a:ea typeface="ＭＳ Ｐゴシック" pitchFamily="34" charset="-128"/>
              </a:rPr>
              <a:t>Ureter</a:t>
            </a:r>
            <a:r>
              <a:rPr lang="tr-TR" b="1" dirty="0" smtClean="0">
                <a:ea typeface="ＭＳ Ｐゴシック" pitchFamily="34" charset="-128"/>
              </a:rPr>
              <a:t>o</a:t>
            </a:r>
            <a:r>
              <a:rPr lang="en-US" b="1" dirty="0" smtClean="0">
                <a:ea typeface="ＭＳ Ｐゴシック" pitchFamily="34" charset="-128"/>
              </a:rPr>
              <a:t>vesicular </a:t>
            </a:r>
            <a:r>
              <a:rPr lang="en-US" b="1" dirty="0" smtClean="0">
                <a:ea typeface="ＭＳ Ｐゴシック" pitchFamily="34" charset="-128"/>
              </a:rPr>
              <a:t>junction</a:t>
            </a:r>
          </a:p>
          <a:p>
            <a:pPr lvl="1" eaLnBrk="1" hangingPunct="1"/>
            <a:endParaRPr lang="en-US" b="1" dirty="0" smtClean="0">
              <a:ea typeface="ＭＳ Ｐゴシック" pitchFamily="34" charset="-128"/>
            </a:endParaRPr>
          </a:p>
          <a:p>
            <a:pPr eaLnBrk="1" hangingPunct="1"/>
            <a:endParaRPr lang="en-US" b="1" dirty="0" smtClean="0">
              <a:ea typeface="ＭＳ Ｐゴシック" pitchFamily="34" charset="-128"/>
            </a:endParaRPr>
          </a:p>
        </p:txBody>
      </p:sp>
      <p:pic>
        <p:nvPicPr>
          <p:cNvPr id="38915" name="Picture 5" descr="http://knol.google.com/k/-/-/CJrP-dwv/ZTt4Lg/Urinary%20Tr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57166"/>
            <a:ext cx="2371725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/>
              <a:t>Ureter</a:t>
            </a:r>
            <a:r>
              <a:rPr lang="tr-TR" b="1" dirty="0" smtClean="0"/>
              <a:t> </a:t>
            </a:r>
            <a:r>
              <a:rPr lang="en-GB" b="1" dirty="0" smtClean="0"/>
              <a:t>- Cross Section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6084168" y="1556792"/>
            <a:ext cx="2808312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GB" sz="2800" b="1" dirty="0" smtClean="0"/>
              <a:t>3 layers of tissue</a:t>
            </a:r>
          </a:p>
          <a:p>
            <a:pPr eaLnBrk="1" hangingPunct="1"/>
            <a:endParaRPr lang="en-GB" sz="2800" b="1" dirty="0" smtClean="0"/>
          </a:p>
          <a:p>
            <a:pPr lvl="1" eaLnBrk="1" hangingPunct="1"/>
            <a:r>
              <a:rPr lang="en-GB" sz="2400" b="1" dirty="0" smtClean="0"/>
              <a:t>Outer layer</a:t>
            </a:r>
          </a:p>
          <a:p>
            <a:pPr lvl="2" eaLnBrk="1" hangingPunct="1"/>
            <a:r>
              <a:rPr lang="en-GB" sz="2000" b="1" dirty="0" smtClean="0"/>
              <a:t>Fibrous tissue</a:t>
            </a:r>
          </a:p>
          <a:p>
            <a:pPr lvl="1" eaLnBrk="1" hangingPunct="1"/>
            <a:r>
              <a:rPr lang="en-GB" sz="2400" b="1" dirty="0" smtClean="0"/>
              <a:t>Middle layer</a:t>
            </a:r>
          </a:p>
          <a:p>
            <a:pPr lvl="2" eaLnBrk="1" hangingPunct="1"/>
            <a:r>
              <a:rPr lang="en-GB" sz="2000" b="1" dirty="0" smtClean="0"/>
              <a:t>Muscle</a:t>
            </a:r>
          </a:p>
          <a:p>
            <a:pPr lvl="1" eaLnBrk="1" hangingPunct="1"/>
            <a:r>
              <a:rPr lang="en-GB" sz="2400" b="1" dirty="0" smtClean="0"/>
              <a:t>Inner layer</a:t>
            </a:r>
          </a:p>
          <a:p>
            <a:pPr lvl="2" eaLnBrk="1" hangingPunct="1"/>
            <a:r>
              <a:rPr lang="en-GB" sz="2000" b="1" dirty="0" smtClean="0"/>
              <a:t>Epithelium</a:t>
            </a:r>
          </a:p>
          <a:p>
            <a:pPr lvl="2" eaLnBrk="1" hangingPunct="1"/>
            <a:endParaRPr lang="en-GB" sz="2000" b="1" dirty="0" smtClean="0"/>
          </a:p>
        </p:txBody>
      </p:sp>
      <p:pic>
        <p:nvPicPr>
          <p:cNvPr id="5" name="Picture 5" descr="25-17_UreterWall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96752"/>
            <a:ext cx="5703603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23328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Urology is the branch of medicine that deals with the urinary system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and</a:t>
            </a:r>
            <a:r>
              <a:rPr lang="tr-TR" sz="2800" b="1" dirty="0" smtClean="0"/>
              <a:t> </a:t>
            </a:r>
            <a:r>
              <a:rPr lang="en-US" sz="2800" b="1" dirty="0" smtClean="0">
                <a:ea typeface="ＭＳ Ｐゴシック" pitchFamily="34" charset="-128"/>
              </a:rPr>
              <a:t>the reproductive systems of males. </a:t>
            </a:r>
            <a:endParaRPr lang="tr-TR" sz="2800" b="1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tr-TR" sz="2800" b="1" dirty="0" err="1" smtClean="0">
                <a:ea typeface="ＭＳ Ｐゴシック" pitchFamily="34" charset="-128"/>
              </a:rPr>
              <a:t>In</a:t>
            </a:r>
            <a:r>
              <a:rPr lang="tr-TR" sz="2800" b="1" dirty="0" smtClean="0">
                <a:ea typeface="ＭＳ Ｐゴシック" pitchFamily="34" charset="-128"/>
              </a:rPr>
              <a:t> </a:t>
            </a:r>
            <a:r>
              <a:rPr lang="tr-TR" sz="2800" b="1" dirty="0" err="1" smtClean="0">
                <a:ea typeface="ＭＳ Ｐゴシック" pitchFamily="34" charset="-128"/>
              </a:rPr>
              <a:t>Females</a:t>
            </a:r>
            <a:r>
              <a:rPr lang="tr-TR" sz="2800" b="1" dirty="0" smtClean="0">
                <a:ea typeface="ＭＳ Ｐゴシック" pitchFamily="34" charset="-128"/>
              </a:rPr>
              <a:t>  </a:t>
            </a:r>
            <a:r>
              <a:rPr lang="tr-TR" sz="2800" b="1" dirty="0" err="1" smtClean="0">
                <a:ea typeface="ＭＳ Ｐゴシック" pitchFamily="34" charset="-128"/>
              </a:rPr>
              <a:t>urology</a:t>
            </a:r>
            <a:r>
              <a:rPr lang="tr-TR" sz="2800" b="1" dirty="0" smtClean="0">
                <a:ea typeface="ＭＳ Ｐゴシック" pitchFamily="34" charset="-128"/>
              </a:rPr>
              <a:t> </a:t>
            </a:r>
            <a:r>
              <a:rPr lang="tr-TR" sz="2800" b="1" dirty="0" err="1" smtClean="0">
                <a:ea typeface="ＭＳ Ｐゴシック" pitchFamily="34" charset="-128"/>
              </a:rPr>
              <a:t>deals</a:t>
            </a:r>
            <a:r>
              <a:rPr lang="tr-TR" sz="2800" b="1" dirty="0" smtClean="0">
                <a:ea typeface="ＭＳ Ｐゴシック" pitchFamily="34" charset="-128"/>
              </a:rPr>
              <a:t> </a:t>
            </a:r>
            <a:r>
              <a:rPr lang="tr-TR" sz="2800" b="1" dirty="0" err="1" smtClean="0">
                <a:ea typeface="ＭＳ Ｐゴシック" pitchFamily="34" charset="-128"/>
              </a:rPr>
              <a:t>with</a:t>
            </a:r>
            <a:r>
              <a:rPr lang="tr-TR" sz="2800" b="1" dirty="0" smtClean="0">
                <a:ea typeface="ＭＳ Ｐゴシック" pitchFamily="34" charset="-128"/>
              </a:rPr>
              <a:t> </a:t>
            </a:r>
            <a:r>
              <a:rPr lang="tr-TR" sz="2800" b="1" dirty="0" err="1" smtClean="0">
                <a:ea typeface="ＭＳ Ｐゴシック" pitchFamily="34" charset="-128"/>
              </a:rPr>
              <a:t>the</a:t>
            </a:r>
            <a:r>
              <a:rPr lang="tr-TR" sz="2800" b="1" dirty="0" smtClean="0">
                <a:ea typeface="ＭＳ Ｐゴシック" pitchFamily="34" charset="-128"/>
              </a:rPr>
              <a:t> </a:t>
            </a:r>
            <a:r>
              <a:rPr lang="tr-TR" sz="2800" b="1" dirty="0" err="1" smtClean="0">
                <a:ea typeface="ＭＳ Ｐゴシック" pitchFamily="34" charset="-128"/>
              </a:rPr>
              <a:t>urinary</a:t>
            </a:r>
            <a:r>
              <a:rPr lang="tr-TR" sz="2800" b="1" dirty="0" smtClean="0">
                <a:ea typeface="ＭＳ Ｐゴシック" pitchFamily="34" charset="-128"/>
              </a:rPr>
              <a:t> </a:t>
            </a:r>
            <a:r>
              <a:rPr lang="tr-TR" sz="2800" b="1" dirty="0" err="1" smtClean="0">
                <a:ea typeface="ＭＳ Ｐゴシック" pitchFamily="34" charset="-128"/>
              </a:rPr>
              <a:t>system</a:t>
            </a:r>
            <a:r>
              <a:rPr lang="tr-TR" sz="2800" b="1" dirty="0" smtClean="0">
                <a:ea typeface="ＭＳ Ｐゴシック" pitchFamily="34" charset="-128"/>
              </a:rPr>
              <a:t>. 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endParaRPr lang="en-US" sz="2800" b="1" dirty="0" smtClean="0"/>
          </a:p>
        </p:txBody>
      </p:sp>
      <p:pic>
        <p:nvPicPr>
          <p:cNvPr id="4" name="Picture 5" descr="http://www.hfh.com.vn/local/cache-vignettes/L300xH200/imgAR_urology1-313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448" y="3744482"/>
            <a:ext cx="4098776" cy="273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err="1" smtClean="0">
                <a:sym typeface="Wingdings" pitchFamily="2" charset="2"/>
              </a:rPr>
              <a:t>Ureters</a:t>
            </a:r>
            <a:endParaRPr lang="en-US" b="1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b="1" dirty="0" smtClean="0">
                <a:sym typeface="Wingdings" pitchFamily="2" charset="2"/>
              </a:rPr>
              <a:t>Small diameter</a:t>
            </a:r>
          </a:p>
          <a:p>
            <a:pPr eaLnBrk="1" hangingPunct="1">
              <a:defRPr/>
            </a:pPr>
            <a:r>
              <a:rPr lang="en-US" b="1" dirty="0" smtClean="0">
                <a:sym typeface="Wingdings" pitchFamily="2" charset="2"/>
              </a:rPr>
              <a:t>Easily obstructed or injured by kidney stones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b="1" dirty="0" err="1" smtClean="0">
                <a:sym typeface="Wingdings" pitchFamily="2" charset="2"/>
              </a:rPr>
              <a:t>Function</a:t>
            </a:r>
            <a:r>
              <a:rPr lang="tr-TR" b="1" dirty="0" smtClean="0">
                <a:sym typeface="Wingdings" pitchFamily="2" charset="2"/>
              </a:rPr>
              <a:t> of </a:t>
            </a:r>
            <a:r>
              <a:rPr lang="en-US" b="1" dirty="0" err="1" smtClean="0">
                <a:sym typeface="Wingdings" pitchFamily="2" charset="2"/>
              </a:rPr>
              <a:t>Ureters</a:t>
            </a:r>
            <a:r>
              <a:rPr lang="tr-TR" b="1" dirty="0" smtClean="0">
                <a:sym typeface="Wingdings" pitchFamily="2" charset="2"/>
              </a:rPr>
              <a:t>:</a:t>
            </a:r>
            <a:endParaRPr lang="en-US" b="1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b="1" dirty="0" smtClean="0">
                <a:sym typeface="Wingdings" pitchFamily="2" charset="2"/>
              </a:rPr>
              <a:t>Carry urine from kidneys to urinary bladder </a:t>
            </a:r>
            <a:r>
              <a:rPr lang="tr-TR" b="1" dirty="0" err="1" smtClean="0">
                <a:sym typeface="Wingdings" pitchFamily="2" charset="2"/>
              </a:rPr>
              <a:t>by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tr-TR" b="1" dirty="0" err="1" smtClean="0">
                <a:sym typeface="Wingdings" pitchFamily="2" charset="2"/>
              </a:rPr>
              <a:t>peristaltic</a:t>
            </a:r>
            <a:r>
              <a:rPr lang="tr-TR" b="1" dirty="0" smtClean="0">
                <a:sym typeface="Wingdings" pitchFamily="2" charset="2"/>
              </a:rPr>
              <a:t> </a:t>
            </a:r>
            <a:r>
              <a:rPr lang="tr-TR" b="1" dirty="0" err="1" smtClean="0">
                <a:sym typeface="Wingdings" pitchFamily="2" charset="2"/>
              </a:rPr>
              <a:t>motion</a:t>
            </a:r>
            <a:endParaRPr lang="en-US" b="1" dirty="0" smtClean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en-US" b="1" dirty="0" smtClean="0">
                <a:sym typeface="Wingdings" pitchFamily="2" charset="2"/>
              </a:rPr>
              <a:t>Rhythmic contraction of smooth muscle</a:t>
            </a:r>
          </a:p>
          <a:p>
            <a:pPr eaLnBrk="1" hangingPunct="1">
              <a:defRPr/>
            </a:pPr>
            <a:r>
              <a:rPr lang="en-US" b="1" dirty="0" smtClean="0">
                <a:sym typeface="Wingdings" pitchFamily="2" charset="2"/>
              </a:rPr>
              <a:t>Enter bladder from below</a:t>
            </a:r>
          </a:p>
          <a:p>
            <a:pPr eaLnBrk="1" hangingPunct="1">
              <a:defRPr/>
            </a:pPr>
            <a:r>
              <a:rPr lang="en-US" b="1" dirty="0" smtClean="0">
                <a:sym typeface="Wingdings" pitchFamily="2" charset="2"/>
              </a:rPr>
              <a:t>Pressure from full bladder compresses </a:t>
            </a:r>
            <a:r>
              <a:rPr lang="en-US" b="1" dirty="0" err="1" smtClean="0">
                <a:sym typeface="Wingdings" pitchFamily="2" charset="2"/>
              </a:rPr>
              <a:t>ureters</a:t>
            </a:r>
            <a:r>
              <a:rPr lang="en-US" b="1" dirty="0" smtClean="0">
                <a:sym typeface="Wingdings" pitchFamily="2" charset="2"/>
              </a:rPr>
              <a:t> and prevents backflow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U</a:t>
            </a:r>
            <a:r>
              <a:rPr lang="tr-TR" b="1" dirty="0" err="1" smtClean="0"/>
              <a:t>rine</a:t>
            </a:r>
            <a:r>
              <a:rPr lang="en-US" b="1" dirty="0" smtClean="0"/>
              <a:t> S</a:t>
            </a:r>
            <a:r>
              <a:rPr lang="tr-TR" b="1" dirty="0" err="1" smtClean="0"/>
              <a:t>torage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/>
              <a:t>Urine</a:t>
            </a:r>
            <a:r>
              <a:rPr lang="tr-TR" b="1" dirty="0" smtClean="0"/>
              <a:t> </a:t>
            </a:r>
            <a:r>
              <a:rPr lang="tr-TR" b="1" dirty="0" err="1" smtClean="0"/>
              <a:t>Voiding</a:t>
            </a:r>
            <a:endParaRPr lang="en-US" b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7544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URINARY 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BLADDER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+mj-cs"/>
              </a:rPr>
              <a:t>(</a:t>
            </a:r>
            <a:r>
              <a:rPr lang="tr-TR" sz="3200" b="1" dirty="0" err="1" smtClean="0">
                <a:latin typeface="+mj-lt"/>
                <a:ea typeface="+mj-ea"/>
                <a:cs typeface="+mj-cs"/>
              </a:rPr>
              <a:t>Reservuar</a:t>
            </a:r>
            <a:r>
              <a:rPr lang="tr-TR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tr-TR" sz="3200" b="1" dirty="0" err="1" smtClean="0">
                <a:latin typeface="+mj-lt"/>
                <a:ea typeface="+mj-ea"/>
                <a:cs typeface="+mj-cs"/>
              </a:rPr>
              <a:t>for</a:t>
            </a:r>
            <a:r>
              <a:rPr lang="tr-TR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tr-TR" sz="3200" b="1" dirty="0" err="1" smtClean="0">
                <a:latin typeface="+mj-lt"/>
                <a:ea typeface="+mj-ea"/>
                <a:cs typeface="+mj-cs"/>
              </a:rPr>
              <a:t>urine</a:t>
            </a:r>
            <a:r>
              <a:rPr lang="tr-TR" sz="3200" b="1" dirty="0" smtClean="0">
                <a:latin typeface="+mj-lt"/>
                <a:ea typeface="+mj-ea"/>
                <a:cs typeface="+mj-cs"/>
              </a:rPr>
              <a:t>) 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Urinary Bladder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Holds approximately 500 cc of urine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Lined with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Transitional</a:t>
            </a:r>
            <a:r>
              <a:rPr lang="en-US" b="1" dirty="0" smtClean="0">
                <a:ea typeface="ＭＳ Ｐゴシック" pitchFamily="34" charset="-128"/>
              </a:rPr>
              <a:t> cells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Body of bladder </a:t>
            </a:r>
            <a:r>
              <a:rPr lang="en-US" b="1" dirty="0" smtClean="0">
                <a:ea typeface="ＭＳ Ｐゴシック" pitchFamily="34" charset="-128"/>
              </a:rPr>
              <a:t>–</a:t>
            </a:r>
            <a:r>
              <a:rPr lang="en-US" b="1" dirty="0" err="1" smtClean="0">
                <a:solidFill>
                  <a:srgbClr val="FF0000"/>
                </a:solidFill>
                <a:ea typeface="ＭＳ Ｐゴシック" pitchFamily="34" charset="-128"/>
              </a:rPr>
              <a:t>detrusor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ea typeface="ＭＳ Ｐゴシック" pitchFamily="34" charset="-128"/>
              </a:rPr>
              <a:t>muscle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Neck of bladder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includes the posterior urethral sphincter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internal sphincter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ea typeface="ＭＳ Ｐゴシック" pitchFamily="34" charset="-128"/>
              </a:rPr>
              <a:t>Innervation</a:t>
            </a:r>
            <a:endParaRPr lang="en-US" b="1" dirty="0" smtClean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Sympathetic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ea typeface="ＭＳ Ｐゴシック" pitchFamily="34" charset="-128"/>
              </a:rPr>
              <a:t>Parasympathetic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9087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>
                <a:ea typeface="ＭＳ Ｐゴシック" pitchFamily="34" charset="-128"/>
              </a:rPr>
              <a:t>Urinary Bladder and Urethra - Female</a:t>
            </a:r>
          </a:p>
        </p:txBody>
      </p:sp>
      <p:pic>
        <p:nvPicPr>
          <p:cNvPr id="41986" name="Picture 3" descr="0819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12523"/>
          <a:stretch>
            <a:fillRect/>
          </a:stretch>
        </p:blipFill>
        <p:spPr>
          <a:xfrm>
            <a:off x="1115616" y="1050682"/>
            <a:ext cx="7200800" cy="5612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3"/>
          <p:cNvGraphicFramePr>
            <a:graphicFrameLocks noChangeAspect="1"/>
          </p:cNvGraphicFramePr>
          <p:nvPr/>
        </p:nvGraphicFramePr>
        <p:xfrm>
          <a:off x="1763688" y="1367304"/>
          <a:ext cx="5616624" cy="5222857"/>
        </p:xfrm>
        <a:graphic>
          <a:graphicData uri="http://schemas.openxmlformats.org/presentationml/2006/ole">
            <p:oleObj spid="_x0000_s46082" name="Bitmap Image" r:id="rId3" imgW="5971429" imgH="5552381" progId="PBrush">
              <p:embed/>
            </p:oleObj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2008"/>
            <a:ext cx="8686800" cy="9087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>
                <a:ea typeface="ＭＳ Ｐゴシック" pitchFamily="34" charset="-128"/>
              </a:rPr>
              <a:t>Urinary Bladder and </a:t>
            </a:r>
            <a:r>
              <a:rPr lang="tr-TR" sz="3200" b="1" dirty="0" err="1" smtClean="0">
                <a:ea typeface="ＭＳ Ｐゴシック" pitchFamily="34" charset="-128"/>
              </a:rPr>
              <a:t>Prostatic</a:t>
            </a:r>
            <a:r>
              <a:rPr lang="tr-TR" sz="3200" b="1" dirty="0" smtClean="0">
                <a:ea typeface="ＭＳ Ｐゴシック" pitchFamily="34" charset="-128"/>
              </a:rPr>
              <a:t> </a:t>
            </a:r>
            <a:r>
              <a:rPr lang="en-US" sz="3200" b="1" dirty="0" smtClean="0">
                <a:ea typeface="ＭＳ Ｐゴシック" pitchFamily="34" charset="-128"/>
              </a:rPr>
              <a:t>Urethra - </a:t>
            </a:r>
            <a:r>
              <a:rPr lang="tr-TR" sz="3200" b="1" dirty="0" smtClean="0">
                <a:ea typeface="ＭＳ Ｐゴシック" pitchFamily="34" charset="-128"/>
              </a:rPr>
              <a:t>M</a:t>
            </a:r>
            <a:r>
              <a:rPr lang="en-US" sz="3200" b="1" dirty="0" smtClean="0">
                <a:ea typeface="ＭＳ Ｐゴシック" pitchFamily="34" charset="-128"/>
              </a:rPr>
              <a:t>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Posterior</a:t>
            </a:r>
            <a:r>
              <a:rPr lang="tr-TR" b="1" dirty="0" smtClean="0"/>
              <a:t> </a:t>
            </a:r>
            <a:r>
              <a:rPr lang="tr-TR" b="1" dirty="0" err="1" smtClean="0"/>
              <a:t>Aspect</a:t>
            </a:r>
            <a:r>
              <a:rPr lang="tr-TR" b="1" dirty="0" smtClean="0"/>
              <a:t> of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br>
              <a:rPr lang="tr-TR" b="1" dirty="0" smtClean="0"/>
            </a:br>
            <a:r>
              <a:rPr lang="tr-TR" b="1" dirty="0" err="1" smtClean="0"/>
              <a:t>Urinary</a:t>
            </a:r>
            <a:r>
              <a:rPr lang="tr-TR" b="1" dirty="0" smtClean="0"/>
              <a:t> </a:t>
            </a:r>
            <a:r>
              <a:rPr lang="tr-TR" b="1" dirty="0" err="1" smtClean="0"/>
              <a:t>Bladder</a:t>
            </a:r>
            <a:endParaRPr lang="tr-TR" b="1" dirty="0"/>
          </a:p>
        </p:txBody>
      </p:sp>
      <p:pic>
        <p:nvPicPr>
          <p:cNvPr id="4" name="Picture 2" descr="L:\BOOKS\GRAYS ANATOMY\PICTURES\SECTION 8 ABDOMEN 60-78\74\bbmapAsset[2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64804"/>
            <a:ext cx="6480720" cy="4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 smtClean="0"/>
              <a:t>S</a:t>
            </a:r>
            <a:r>
              <a:rPr lang="en-GB" b="1" dirty="0" err="1" smtClean="0"/>
              <a:t>tructure</a:t>
            </a:r>
            <a:r>
              <a:rPr lang="en-GB" b="1" dirty="0" smtClean="0"/>
              <a:t> of</a:t>
            </a:r>
            <a:r>
              <a:rPr lang="tr-TR" b="1" dirty="0" smtClean="0"/>
              <a:t> </a:t>
            </a:r>
            <a:r>
              <a:rPr lang="tr-TR" b="1" dirty="0" err="1" smtClean="0"/>
              <a:t>Bladder</a:t>
            </a:r>
            <a:r>
              <a:rPr lang="tr-TR" b="1" dirty="0" smtClean="0"/>
              <a:t> </a:t>
            </a:r>
            <a:r>
              <a:rPr lang="tr-TR" b="1" dirty="0" err="1" smtClean="0"/>
              <a:t>Layers</a:t>
            </a:r>
            <a:endParaRPr lang="en-GB" b="1" dirty="0" smtClean="0"/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763688" y="1556792"/>
            <a:ext cx="5544616" cy="4464496"/>
          </a:xfrm>
        </p:spPr>
        <p:txBody>
          <a:bodyPr>
            <a:noAutofit/>
          </a:bodyPr>
          <a:lstStyle/>
          <a:p>
            <a:pPr lvl="1" eaLnBrk="1" hangingPunct="1"/>
            <a:r>
              <a:rPr lang="en-GB" b="1" dirty="0" smtClean="0"/>
              <a:t>Outer layer</a:t>
            </a:r>
          </a:p>
          <a:p>
            <a:pPr lvl="2" eaLnBrk="1" hangingPunct="1"/>
            <a:r>
              <a:rPr lang="en-GB" b="1" dirty="0" smtClean="0"/>
              <a:t>Loose connective tissue</a:t>
            </a:r>
          </a:p>
          <a:p>
            <a:pPr lvl="1" eaLnBrk="1" hangingPunct="1"/>
            <a:r>
              <a:rPr lang="en-GB" b="1" dirty="0" smtClean="0"/>
              <a:t>Middle layer</a:t>
            </a:r>
          </a:p>
          <a:p>
            <a:pPr lvl="2" eaLnBrk="1" hangingPunct="1"/>
            <a:r>
              <a:rPr lang="en-GB" b="1" dirty="0" smtClean="0"/>
              <a:t>Smooth muscle and elastic fibres</a:t>
            </a:r>
          </a:p>
          <a:p>
            <a:pPr lvl="1" eaLnBrk="1" hangingPunct="1"/>
            <a:r>
              <a:rPr lang="en-GB" b="1" dirty="0" smtClean="0"/>
              <a:t>Inner layer</a:t>
            </a:r>
          </a:p>
          <a:p>
            <a:pPr lvl="2" eaLnBrk="1" hangingPunct="1"/>
            <a:r>
              <a:rPr lang="en-GB" b="1" dirty="0" smtClean="0"/>
              <a:t>Lined with transitional epithelium</a:t>
            </a:r>
          </a:p>
        </p:txBody>
      </p:sp>
      <p:sp>
        <p:nvSpPr>
          <p:cNvPr id="20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B5E3CE-EA22-4703-9A40-42FBDFBF7C0D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624736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ea typeface="ＭＳ Ｐゴシック" pitchFamily="34" charset="-128"/>
              </a:rPr>
              <a:t>UV junction</a:t>
            </a:r>
            <a:r>
              <a:rPr lang="tr-TR" sz="3200" b="1" dirty="0" smtClean="0">
                <a:ea typeface="ＭＳ Ｐゴシック" pitchFamily="34" charset="-128"/>
              </a:rPr>
              <a:t> has </a:t>
            </a:r>
            <a:r>
              <a:rPr lang="tr-TR" sz="3200" b="1" dirty="0" err="1" smtClean="0">
                <a:ea typeface="ＭＳ Ｐゴシック" pitchFamily="34" charset="-128"/>
              </a:rPr>
              <a:t>submucosal</a:t>
            </a:r>
            <a:r>
              <a:rPr lang="tr-TR" sz="3200" b="1" dirty="0" smtClean="0">
                <a:ea typeface="ＭＳ Ｐゴシック" pitchFamily="34" charset="-128"/>
              </a:rPr>
              <a:t> </a:t>
            </a:r>
            <a:r>
              <a:rPr lang="tr-TR" sz="3200" b="1" dirty="0" err="1" smtClean="0">
                <a:ea typeface="ＭＳ Ｐゴシック" pitchFamily="34" charset="-128"/>
              </a:rPr>
              <a:t>ureter</a:t>
            </a:r>
            <a:r>
              <a:rPr lang="tr-TR" sz="3200" b="1" dirty="0" smtClean="0">
                <a:ea typeface="ＭＳ Ｐゴシック" pitchFamily="34" charset="-128"/>
              </a:rPr>
              <a:t> </a:t>
            </a:r>
            <a:br>
              <a:rPr lang="tr-TR" sz="3200" b="1" dirty="0" smtClean="0">
                <a:ea typeface="ＭＳ Ｐゴシック" pitchFamily="34" charset="-128"/>
              </a:rPr>
            </a:br>
            <a:r>
              <a:rPr lang="tr-TR" sz="3200" b="1" dirty="0" err="1" smtClean="0">
                <a:ea typeface="ＭＳ Ｐゴシック" pitchFamily="34" charset="-128"/>
              </a:rPr>
              <a:t>prevents</a:t>
            </a:r>
            <a:r>
              <a:rPr lang="tr-TR" sz="3200" b="1" dirty="0" smtClean="0">
                <a:ea typeface="ＭＳ Ｐゴシック" pitchFamily="34" charset="-128"/>
              </a:rPr>
              <a:t> </a:t>
            </a:r>
            <a:r>
              <a:rPr lang="tr-TR" sz="3200" b="1" dirty="0" err="1" smtClean="0">
                <a:ea typeface="ＭＳ Ｐゴシック" pitchFamily="34" charset="-128"/>
              </a:rPr>
              <a:t>the</a:t>
            </a:r>
            <a:r>
              <a:rPr lang="tr-TR" sz="3200" b="1" dirty="0" smtClean="0">
                <a:ea typeface="ＭＳ Ｐゴシック" pitchFamily="34" charset="-128"/>
              </a:rPr>
              <a:t> </a:t>
            </a:r>
            <a:r>
              <a:rPr lang="tr-TR" sz="3200" b="1" dirty="0" err="1" smtClean="0">
                <a:ea typeface="ＭＳ Ｐゴシック" pitchFamily="34" charset="-128"/>
              </a:rPr>
              <a:t>back</a:t>
            </a:r>
            <a:r>
              <a:rPr lang="tr-TR" sz="3200" b="1" dirty="0" smtClean="0">
                <a:ea typeface="ＭＳ Ｐゴシック" pitchFamily="34" charset="-128"/>
              </a:rPr>
              <a:t> </a:t>
            </a:r>
            <a:r>
              <a:rPr lang="tr-TR" sz="3200" b="1" dirty="0" err="1" smtClean="0">
                <a:ea typeface="ＭＳ Ｐゴシック" pitchFamily="34" charset="-128"/>
              </a:rPr>
              <a:t>flow</a:t>
            </a:r>
            <a:r>
              <a:rPr lang="tr-TR" sz="3200" b="1" dirty="0" smtClean="0">
                <a:ea typeface="ＭＳ Ｐゴシック" pitchFamily="34" charset="-128"/>
              </a:rPr>
              <a:t> of </a:t>
            </a:r>
            <a:r>
              <a:rPr lang="tr-TR" sz="3200" b="1" dirty="0" err="1" smtClean="0">
                <a:ea typeface="ＭＳ Ｐゴシック" pitchFamily="34" charset="-128"/>
              </a:rPr>
              <a:t>urine</a:t>
            </a:r>
            <a:endParaRPr lang="en-US" sz="3200" b="1" dirty="0" smtClean="0">
              <a:ea typeface="ＭＳ Ｐゴシック" pitchFamily="34" charset="-128"/>
            </a:endParaRPr>
          </a:p>
        </p:txBody>
      </p:sp>
      <p:pic>
        <p:nvPicPr>
          <p:cNvPr id="39938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08496" r="-108496"/>
          <a:stretch>
            <a:fillRect/>
          </a:stretch>
        </p:blipFill>
        <p:spPr>
          <a:xfrm>
            <a:off x="1835696" y="2204864"/>
            <a:ext cx="4752528" cy="408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Urethra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b="1" dirty="0" smtClean="0"/>
              <a:t>Extends from the base of the bladder to the </a:t>
            </a:r>
            <a:r>
              <a:rPr lang="tr-TR" sz="2800" b="1" dirty="0" err="1" smtClean="0"/>
              <a:t>external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urethral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meatus</a:t>
            </a:r>
            <a:r>
              <a:rPr lang="en-GB" sz="2800" b="1" dirty="0" smtClean="0"/>
              <a:t>.</a:t>
            </a:r>
            <a:endParaRPr lang="tr-TR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tr-TR" sz="2800" b="1" dirty="0" err="1" smtClean="0"/>
              <a:t>Carry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urine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from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bladder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to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outside</a:t>
            </a:r>
            <a:endParaRPr lang="en-GB" sz="2800" b="1" dirty="0" smtClean="0"/>
          </a:p>
          <a:p>
            <a:pPr>
              <a:lnSpc>
                <a:spcPct val="90000"/>
              </a:lnSpc>
            </a:pPr>
            <a:r>
              <a:rPr lang="en-GB" sz="2800" b="1" dirty="0" smtClean="0"/>
              <a:t>Anatomical differences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/>
              <a:t>Female:	4cm long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/>
              <a:t>Male:	1</a:t>
            </a:r>
            <a:r>
              <a:rPr lang="tr-TR" sz="2400" b="1" dirty="0" smtClean="0"/>
              <a:t>8</a:t>
            </a:r>
            <a:r>
              <a:rPr lang="en-GB" sz="2400" b="1" dirty="0" smtClean="0"/>
              <a:t>cm long</a:t>
            </a:r>
          </a:p>
        </p:txBody>
      </p:sp>
      <p:pic>
        <p:nvPicPr>
          <p:cNvPr id="20484" name="Picture 4" descr="Interior of the Female Pelvis - Side View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389063"/>
            <a:ext cx="3095625" cy="2414587"/>
          </a:xfrm>
          <a:noFill/>
        </p:spPr>
      </p:pic>
      <p:pic>
        <p:nvPicPr>
          <p:cNvPr id="20485" name="Picture 6" descr="303_726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3892550"/>
            <a:ext cx="3200400" cy="2497138"/>
          </a:xfrm>
          <a:noFill/>
        </p:spPr>
      </p:pic>
      <p:sp>
        <p:nvSpPr>
          <p:cNvPr id="2048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244538-3995-4D5E-B7B3-F255ABB2164F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r>
              <a:rPr lang="tr-TR" dirty="0" smtClean="0"/>
              <a:t>UROLOGY - SUBGROUPS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75656" y="2348880"/>
            <a:ext cx="5987008" cy="3412976"/>
          </a:xfrm>
        </p:spPr>
        <p:txBody>
          <a:bodyPr/>
          <a:lstStyle/>
          <a:p>
            <a:r>
              <a:rPr lang="tr-TR" dirty="0" smtClean="0"/>
              <a:t>UROONCOLOGY</a:t>
            </a:r>
          </a:p>
          <a:p>
            <a:r>
              <a:rPr lang="tr-TR" dirty="0" smtClean="0"/>
              <a:t>PEDIATRIC UROLOGY</a:t>
            </a:r>
          </a:p>
          <a:p>
            <a:r>
              <a:rPr lang="tr-TR" dirty="0" smtClean="0"/>
              <a:t>FEMALE UROLOGY</a:t>
            </a:r>
          </a:p>
          <a:p>
            <a:r>
              <a:rPr lang="tr-TR" dirty="0" smtClean="0"/>
              <a:t>ANDROLOGY</a:t>
            </a:r>
          </a:p>
          <a:p>
            <a:r>
              <a:rPr lang="tr-TR" dirty="0" smtClean="0"/>
              <a:t>ENDOUROLOGY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/>
              <a:t>U</a:t>
            </a:r>
            <a:r>
              <a:rPr lang="tr-TR" sz="4000" b="1" dirty="0" err="1" smtClean="0"/>
              <a:t>rethra</a:t>
            </a:r>
            <a:r>
              <a:rPr lang="tr-TR" sz="4000" b="1" dirty="0" smtClean="0"/>
              <a:t> in </a:t>
            </a:r>
            <a:r>
              <a:rPr lang="tr-TR" sz="4000" b="1" dirty="0" err="1" smtClean="0"/>
              <a:t>Male</a:t>
            </a:r>
            <a:endParaRPr lang="en-US" sz="4000" b="1" dirty="0" smtClean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0240"/>
            <a:ext cx="8229600" cy="3196952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dirty="0" err="1" smtClean="0">
                <a:sym typeface="Wingdings" pitchFamily="2" charset="2"/>
              </a:rPr>
              <a:t>Aproximately</a:t>
            </a:r>
            <a:r>
              <a:rPr lang="tr-TR" sz="2800" b="1" dirty="0" smtClean="0">
                <a:sym typeface="Wingdings" pitchFamily="2" charset="2"/>
              </a:rPr>
              <a:t> 18 cm</a:t>
            </a:r>
          </a:p>
          <a:p>
            <a:pPr eaLnBrk="1" hangingPunct="1">
              <a:defRPr/>
            </a:pPr>
            <a:r>
              <a:rPr lang="tr-TR" sz="2800" b="1" dirty="0" err="1" smtClean="0">
                <a:sym typeface="Wingdings" pitchFamily="2" charset="2"/>
              </a:rPr>
              <a:t>Posterior</a:t>
            </a:r>
            <a:r>
              <a:rPr lang="tr-TR" sz="2800" b="1" dirty="0" smtClean="0">
                <a:sym typeface="Wingdings" pitchFamily="2" charset="2"/>
              </a:rPr>
              <a:t> </a:t>
            </a:r>
            <a:r>
              <a:rPr lang="tr-TR" sz="2800" b="1" dirty="0" err="1" smtClean="0">
                <a:sym typeface="Wingdings" pitchFamily="2" charset="2"/>
              </a:rPr>
              <a:t>and</a:t>
            </a:r>
            <a:r>
              <a:rPr lang="tr-TR" sz="2800" b="1" dirty="0" smtClean="0">
                <a:sym typeface="Wingdings" pitchFamily="2" charset="2"/>
              </a:rPr>
              <a:t> </a:t>
            </a:r>
            <a:r>
              <a:rPr lang="tr-TR" sz="2800" b="1" dirty="0" err="1" smtClean="0">
                <a:sym typeface="Wingdings" pitchFamily="2" charset="2"/>
              </a:rPr>
              <a:t>anterior</a:t>
            </a:r>
            <a:r>
              <a:rPr lang="tr-TR" sz="2800" b="1" dirty="0" smtClean="0">
                <a:sym typeface="Wingdings" pitchFamily="2" charset="2"/>
              </a:rPr>
              <a:t> </a:t>
            </a:r>
            <a:r>
              <a:rPr lang="tr-TR" sz="2800" b="1" dirty="0" err="1" smtClean="0">
                <a:sym typeface="Wingdings" pitchFamily="2" charset="2"/>
              </a:rPr>
              <a:t>urethra</a:t>
            </a:r>
            <a:r>
              <a:rPr lang="tr-TR" sz="2800" b="1" dirty="0" smtClean="0">
                <a:sym typeface="Wingdings" pitchFamily="2" charset="2"/>
              </a:rPr>
              <a:t> </a:t>
            </a:r>
            <a:endParaRPr lang="en-US" sz="2800" b="1" dirty="0" smtClean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tr-TR" sz="2800" b="1" dirty="0" err="1" smtClean="0">
                <a:sym typeface="Wingdings" pitchFamily="2" charset="2"/>
              </a:rPr>
              <a:t>There</a:t>
            </a:r>
            <a:r>
              <a:rPr lang="tr-TR" sz="2800" b="1" dirty="0" smtClean="0">
                <a:sym typeface="Wingdings" pitchFamily="2" charset="2"/>
              </a:rPr>
              <a:t> </a:t>
            </a:r>
            <a:r>
              <a:rPr lang="tr-TR" sz="2800" b="1" dirty="0" err="1" smtClean="0">
                <a:sym typeface="Wingdings" pitchFamily="2" charset="2"/>
              </a:rPr>
              <a:t>are</a:t>
            </a:r>
            <a:r>
              <a:rPr lang="tr-TR" sz="2800" b="1" dirty="0" smtClean="0">
                <a:sym typeface="Wingdings" pitchFamily="2" charset="2"/>
              </a:rPr>
              <a:t> </a:t>
            </a:r>
            <a:r>
              <a:rPr lang="tr-TR" sz="2800" b="1" dirty="0" err="1" smtClean="0">
                <a:sym typeface="Wingdings" pitchFamily="2" charset="2"/>
              </a:rPr>
              <a:t>two</a:t>
            </a:r>
            <a:r>
              <a:rPr lang="tr-TR" sz="2800" b="1" dirty="0" smtClean="0">
                <a:sym typeface="Wingdings" pitchFamily="2" charset="2"/>
              </a:rPr>
              <a:t> </a:t>
            </a:r>
            <a:r>
              <a:rPr lang="tr-TR" sz="2800" b="1" dirty="0" err="1" smtClean="0">
                <a:sym typeface="Wingdings" pitchFamily="2" charset="2"/>
              </a:rPr>
              <a:t>sphincter</a:t>
            </a:r>
            <a:r>
              <a:rPr lang="tr-TR" sz="2800" b="1" dirty="0" smtClean="0">
                <a:sym typeface="Wingdings" pitchFamily="2" charset="2"/>
              </a:rPr>
              <a:t> – </a:t>
            </a:r>
            <a:r>
              <a:rPr lang="tr-TR" sz="2800" b="1" dirty="0" err="1" smtClean="0">
                <a:sym typeface="Wingdings" pitchFamily="2" charset="2"/>
              </a:rPr>
              <a:t>retains</a:t>
            </a:r>
            <a:r>
              <a:rPr lang="tr-TR" sz="2800" b="1" dirty="0" smtClean="0">
                <a:sym typeface="Wingdings" pitchFamily="2" charset="2"/>
              </a:rPr>
              <a:t> </a:t>
            </a:r>
            <a:r>
              <a:rPr lang="tr-TR" sz="2800" b="1" dirty="0" err="1" smtClean="0">
                <a:sym typeface="Wingdings" pitchFamily="2" charset="2"/>
              </a:rPr>
              <a:t>urine</a:t>
            </a:r>
            <a:r>
              <a:rPr lang="tr-TR" sz="2800" b="1" dirty="0" smtClean="0">
                <a:sym typeface="Wingdings" pitchFamily="2" charset="2"/>
              </a:rPr>
              <a:t> in </a:t>
            </a:r>
            <a:r>
              <a:rPr lang="tr-TR" sz="2800" b="1" dirty="0" err="1" smtClean="0">
                <a:sym typeface="Wingdings" pitchFamily="2" charset="2"/>
              </a:rPr>
              <a:t>bladder</a:t>
            </a:r>
            <a:endParaRPr lang="tr-TR" sz="2800" b="1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US" sz="2400" b="1" dirty="0" smtClean="0">
                <a:sym typeface="Wingdings" pitchFamily="2" charset="2"/>
              </a:rPr>
              <a:t>Internal urethral sphincter</a:t>
            </a:r>
            <a:r>
              <a:rPr lang="tr-TR" sz="2400" b="1" dirty="0" smtClean="0">
                <a:sym typeface="Wingdings" pitchFamily="2" charset="2"/>
              </a:rPr>
              <a:t> (</a:t>
            </a:r>
            <a:r>
              <a:rPr lang="tr-TR" sz="2400" b="1" dirty="0" err="1" smtClean="0">
                <a:sym typeface="Wingdings" pitchFamily="2" charset="2"/>
              </a:rPr>
              <a:t>smooth</a:t>
            </a:r>
            <a:r>
              <a:rPr lang="tr-TR" sz="2400" b="1" dirty="0" smtClean="0">
                <a:sym typeface="Wingdings" pitchFamily="2" charset="2"/>
              </a:rPr>
              <a:t> </a:t>
            </a:r>
            <a:r>
              <a:rPr lang="tr-TR" sz="2400" b="1" dirty="0" err="1" smtClean="0">
                <a:sym typeface="Wingdings" pitchFamily="2" charset="2"/>
              </a:rPr>
              <a:t>muscle</a:t>
            </a:r>
            <a:r>
              <a:rPr lang="tr-TR" sz="2400" b="1" dirty="0" smtClean="0">
                <a:sym typeface="Wingdings" pitchFamily="2" charset="2"/>
              </a:rPr>
              <a:t>, </a:t>
            </a:r>
            <a:r>
              <a:rPr lang="tr-TR" sz="2400" b="1" dirty="0" err="1" smtClean="0">
                <a:sym typeface="Wingdings" pitchFamily="2" charset="2"/>
              </a:rPr>
              <a:t>involuntary</a:t>
            </a:r>
            <a:r>
              <a:rPr lang="tr-TR" sz="2400" b="1" dirty="0" smtClean="0">
                <a:sym typeface="Wingdings" pitchFamily="2" charset="2"/>
              </a:rPr>
              <a:t>)</a:t>
            </a:r>
            <a:endParaRPr lang="en-US" sz="2400" b="1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US" sz="2400" b="1" dirty="0" smtClean="0">
                <a:sym typeface="Wingdings" pitchFamily="2" charset="2"/>
              </a:rPr>
              <a:t>External urethral sphincter</a:t>
            </a:r>
            <a:r>
              <a:rPr lang="tr-TR" sz="2400" b="1" dirty="0" smtClean="0">
                <a:sym typeface="Wingdings" pitchFamily="2" charset="2"/>
              </a:rPr>
              <a:t> (</a:t>
            </a:r>
            <a:r>
              <a:rPr lang="tr-TR" sz="2400" b="1" dirty="0" err="1" smtClean="0">
                <a:sym typeface="Wingdings" pitchFamily="2" charset="2"/>
              </a:rPr>
              <a:t>striated</a:t>
            </a:r>
            <a:r>
              <a:rPr lang="tr-TR" sz="2400" b="1" dirty="0" smtClean="0">
                <a:sym typeface="Wingdings" pitchFamily="2" charset="2"/>
              </a:rPr>
              <a:t> </a:t>
            </a:r>
            <a:r>
              <a:rPr lang="tr-TR" sz="2400" b="1" dirty="0" err="1" smtClean="0">
                <a:sym typeface="Wingdings" pitchFamily="2" charset="2"/>
              </a:rPr>
              <a:t>muscle</a:t>
            </a:r>
            <a:r>
              <a:rPr lang="tr-TR" sz="2400" b="1" dirty="0" smtClean="0">
                <a:sym typeface="Wingdings" pitchFamily="2" charset="2"/>
              </a:rPr>
              <a:t>, </a:t>
            </a:r>
            <a:r>
              <a:rPr lang="tr-TR" sz="2400" b="1" dirty="0" err="1" smtClean="0">
                <a:sym typeface="Wingdings" pitchFamily="2" charset="2"/>
              </a:rPr>
              <a:t>voluntary</a:t>
            </a:r>
            <a:r>
              <a:rPr lang="tr-TR" sz="2400" b="1" dirty="0" smtClean="0">
                <a:sym typeface="Wingdings" pitchFamily="2" charset="2"/>
              </a:rPr>
              <a:t>)</a:t>
            </a:r>
            <a:endParaRPr lang="en-US" sz="2400" b="1" dirty="0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4000" b="1" dirty="0" err="1" smtClean="0"/>
              <a:t>Urethra</a:t>
            </a:r>
            <a:r>
              <a:rPr lang="tr-TR" sz="4000" b="1" dirty="0" smtClean="0"/>
              <a:t> in </a:t>
            </a:r>
            <a:r>
              <a:rPr lang="tr-TR" sz="4000" b="1" dirty="0" err="1" smtClean="0"/>
              <a:t>Female</a:t>
            </a:r>
            <a:endParaRPr lang="en-US" sz="4000" b="1" dirty="0" smtClean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8229600" cy="3268960"/>
          </a:xfrm>
        </p:spPr>
        <p:txBody>
          <a:bodyPr/>
          <a:lstStyle/>
          <a:p>
            <a:pPr lvl="1">
              <a:defRPr/>
            </a:pPr>
            <a:r>
              <a:rPr lang="tr-TR" b="1" dirty="0" err="1" smtClean="0">
                <a:sym typeface="Wingdings" pitchFamily="2" charset="2"/>
              </a:rPr>
              <a:t>Aproximately</a:t>
            </a:r>
            <a:r>
              <a:rPr lang="tr-TR" b="1" dirty="0" smtClean="0">
                <a:sym typeface="Wingdings" pitchFamily="2" charset="2"/>
              </a:rPr>
              <a:t>  </a:t>
            </a:r>
            <a:r>
              <a:rPr lang="en-US" b="1" dirty="0" smtClean="0">
                <a:sym typeface="Wingdings" pitchFamily="2" charset="2"/>
              </a:rPr>
              <a:t>4 cm long in females</a:t>
            </a:r>
          </a:p>
          <a:p>
            <a:pPr lvl="1" eaLnBrk="1" hangingPunct="1">
              <a:defRPr/>
            </a:pPr>
            <a:r>
              <a:rPr lang="en-US" b="1" dirty="0" smtClean="0">
                <a:sym typeface="Wingdings" pitchFamily="2" charset="2"/>
              </a:rPr>
              <a:t>Bound by connective tissue to anterior wall of vagina</a:t>
            </a:r>
          </a:p>
          <a:p>
            <a:pPr lvl="1" eaLnBrk="1" hangingPunct="1">
              <a:defRPr/>
            </a:pPr>
            <a:r>
              <a:rPr lang="en-US" b="1" dirty="0" smtClean="0">
                <a:sym typeface="Wingdings" pitchFamily="2" charset="2"/>
              </a:rPr>
              <a:t>Urethral orifice exits between vaginal orifice and clitoris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99792" y="4077072"/>
            <a:ext cx="3744416" cy="26686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854075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Male Bladder and Urethra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2091680"/>
            <a:ext cx="4800600" cy="3281536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Urethra: ~18 cm long</a:t>
            </a:r>
          </a:p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Internal urethral sphincter</a:t>
            </a:r>
          </a:p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External urethral sphincter</a:t>
            </a:r>
          </a:p>
          <a:p>
            <a:pPr eaLnBrk="1" hangingPunct="1"/>
            <a:endParaRPr lang="en-US" b="1" dirty="0" smtClean="0">
              <a:ea typeface="ＭＳ Ｐゴシック" pitchFamily="34" charset="-128"/>
            </a:endParaRPr>
          </a:p>
        </p:txBody>
      </p:sp>
      <p:pic>
        <p:nvPicPr>
          <p:cNvPr id="44035" name="Picture 4" descr="08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6887" t="12523" r="36868"/>
          <a:stretch>
            <a:fillRect/>
          </a:stretch>
        </p:blipFill>
        <p:spPr>
          <a:xfrm>
            <a:off x="304800" y="1066800"/>
            <a:ext cx="29718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Urethra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988840"/>
            <a:ext cx="4042792" cy="290892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altLang="en-US" sz="2400" dirty="0" smtClean="0"/>
              <a:t>Its wall has 4 tissue layers</a:t>
            </a:r>
            <a:r>
              <a:rPr lang="tr-TR" altLang="en-US" sz="2400" dirty="0" smtClean="0"/>
              <a:t>: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altLang="en-US" sz="2400" dirty="0" smtClean="0"/>
              <a:t>Tunica mucosa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altLang="en-US" sz="2400" dirty="0" smtClean="0"/>
              <a:t>T. </a:t>
            </a:r>
            <a:r>
              <a:rPr lang="en-US" altLang="en-US" sz="2400" dirty="0" err="1" smtClean="0"/>
              <a:t>submucosa</a:t>
            </a:r>
            <a:r>
              <a:rPr lang="en-US" altLang="en-US" sz="2400" dirty="0" smtClean="0"/>
              <a:t> 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altLang="en-US" sz="2400" dirty="0" smtClean="0"/>
              <a:t>T. </a:t>
            </a:r>
            <a:r>
              <a:rPr lang="en-US" altLang="en-US" sz="2400" dirty="0" err="1" smtClean="0"/>
              <a:t>muscularis</a:t>
            </a:r>
            <a:r>
              <a:rPr lang="en-US" altLang="en-US" sz="2400" dirty="0" smtClean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en-US" sz="2400" dirty="0" smtClean="0"/>
              <a:t>T. </a:t>
            </a:r>
            <a:r>
              <a:rPr lang="en-US" altLang="en-US" sz="2400" dirty="0" err="1" smtClean="0"/>
              <a:t>serosa</a:t>
            </a:r>
            <a:endParaRPr lang="en-US" altLang="en-US" sz="2400" dirty="0" smtClean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644008" y="1524000"/>
          <a:ext cx="4271392" cy="3623648"/>
        </p:xfrm>
        <a:graphic>
          <a:graphicData uri="http://schemas.openxmlformats.org/presentationml/2006/ole">
            <p:oleObj spid="_x0000_s47106" name="PHOTO-PAINT" r:id="rId3" imgW="6771429" imgH="574285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b="1" dirty="0" smtClean="0"/>
              <a:t>GENITAL </a:t>
            </a:r>
            <a:r>
              <a:rPr lang="en-US" b="1" dirty="0" smtClean="0"/>
              <a:t> SYSTEM ORGANS</a:t>
            </a:r>
            <a:r>
              <a:rPr lang="tr-TR" b="1" dirty="0" smtClean="0"/>
              <a:t> IN MALE</a:t>
            </a:r>
            <a:endParaRPr lang="en-US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844824"/>
            <a:ext cx="6419056" cy="3340968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 err="1" smtClean="0"/>
              <a:t>Penile</a:t>
            </a:r>
            <a:endParaRPr lang="tr-TR" b="1" dirty="0" smtClean="0"/>
          </a:p>
          <a:p>
            <a:pPr eaLnBrk="1" hangingPunct="1">
              <a:defRPr/>
            </a:pPr>
            <a:r>
              <a:rPr lang="tr-TR" b="1" dirty="0" err="1" smtClean="0"/>
              <a:t>Testicles</a:t>
            </a:r>
            <a:r>
              <a:rPr lang="tr-TR" b="1" dirty="0" smtClean="0"/>
              <a:t> (2)</a:t>
            </a:r>
          </a:p>
          <a:p>
            <a:pPr eaLnBrk="1" hangingPunct="1">
              <a:defRPr/>
            </a:pPr>
            <a:r>
              <a:rPr lang="tr-TR" b="1" dirty="0" err="1" smtClean="0"/>
              <a:t>Prostate</a:t>
            </a:r>
            <a:endParaRPr lang="tr-TR" b="1" dirty="0" smtClean="0"/>
          </a:p>
          <a:p>
            <a:pPr eaLnBrk="1" hangingPunct="1">
              <a:defRPr/>
            </a:pPr>
            <a:r>
              <a:rPr lang="tr-TR" b="1" dirty="0" err="1" smtClean="0"/>
              <a:t>Vesicle</a:t>
            </a:r>
            <a:r>
              <a:rPr lang="tr-TR" b="1" dirty="0" smtClean="0"/>
              <a:t> </a:t>
            </a:r>
            <a:r>
              <a:rPr lang="tr-TR" b="1" dirty="0" err="1" smtClean="0"/>
              <a:t>Seminalis</a:t>
            </a:r>
            <a:endParaRPr lang="tr-TR" b="1" dirty="0" smtClean="0"/>
          </a:p>
          <a:p>
            <a:pPr eaLnBrk="1" hangingPunct="1">
              <a:defRPr/>
            </a:pPr>
            <a:r>
              <a:rPr lang="tr-TR" b="1" dirty="0" err="1" smtClean="0"/>
              <a:t>Cowper</a:t>
            </a:r>
            <a:r>
              <a:rPr lang="tr-TR" b="1" dirty="0" smtClean="0"/>
              <a:t> </a:t>
            </a:r>
            <a:r>
              <a:rPr lang="tr-TR" b="1" dirty="0" err="1" smtClean="0"/>
              <a:t>Glands</a:t>
            </a:r>
            <a:r>
              <a:rPr lang="tr-TR" b="1" dirty="0" smtClean="0"/>
              <a:t> </a:t>
            </a: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Peni</a:t>
            </a:r>
            <a:r>
              <a:rPr lang="tr-TR" b="1" dirty="0" err="1" smtClean="0"/>
              <a:t>le</a:t>
            </a:r>
            <a:endParaRPr lang="en-US" b="1" dirty="0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32992" y="1600200"/>
            <a:ext cx="4267200" cy="4419600"/>
          </a:xfrm>
        </p:spPr>
        <p:txBody>
          <a:bodyPr/>
          <a:lstStyle/>
          <a:p>
            <a:pPr marL="577850" indent="-577850" eaLnBrk="1" hangingPunct="1">
              <a:lnSpc>
                <a:spcPct val="80000"/>
              </a:lnSpc>
            </a:pPr>
            <a:r>
              <a:rPr lang="en-US" sz="2800" b="1" dirty="0" smtClean="0"/>
              <a:t>Dual function</a:t>
            </a:r>
            <a:endParaRPr lang="en-US" sz="2800" u="sng" dirty="0" smtClean="0"/>
          </a:p>
          <a:p>
            <a:pPr marL="993775" lvl="1" indent="-536575" eaLnBrk="1" hangingPunct="1">
              <a:lnSpc>
                <a:spcPct val="80000"/>
              </a:lnSpc>
            </a:pPr>
            <a:r>
              <a:rPr lang="en-US" u="sng" dirty="0" smtClean="0"/>
              <a:t>Copulation</a:t>
            </a:r>
          </a:p>
          <a:p>
            <a:pPr marL="993775" lvl="1" indent="-536575" eaLnBrk="1" hangingPunct="1">
              <a:lnSpc>
                <a:spcPct val="80000"/>
              </a:lnSpc>
            </a:pPr>
            <a:r>
              <a:rPr lang="en-US" u="sng" dirty="0" smtClean="0"/>
              <a:t>Urination</a:t>
            </a:r>
            <a:endParaRPr lang="en-US" dirty="0" smtClean="0"/>
          </a:p>
          <a:p>
            <a:pPr marL="577850" indent="-577850" eaLnBrk="1" hangingPunct="1">
              <a:lnSpc>
                <a:spcPct val="80000"/>
              </a:lnSpc>
            </a:pPr>
            <a:r>
              <a:rPr lang="en-US" sz="2800" b="1" dirty="0" smtClean="0"/>
              <a:t>Urethra</a:t>
            </a:r>
          </a:p>
          <a:p>
            <a:pPr marL="993775" lvl="1" indent="-536575" eaLnBrk="1" hangingPunct="1">
              <a:lnSpc>
                <a:spcPct val="80000"/>
              </a:lnSpc>
            </a:pPr>
            <a:r>
              <a:rPr lang="en-US" dirty="0" smtClean="0"/>
              <a:t>Tube carries urine  </a:t>
            </a:r>
            <a:r>
              <a:rPr lang="tr-TR" dirty="0" err="1" smtClean="0"/>
              <a:t>and</a:t>
            </a:r>
            <a:r>
              <a:rPr lang="en-US" dirty="0" smtClean="0"/>
              <a:t> semen</a:t>
            </a:r>
          </a:p>
          <a:p>
            <a:pPr marL="993775" lvl="1" indent="-536575" eaLnBrk="1" hangingPunct="1">
              <a:lnSpc>
                <a:spcPct val="80000"/>
              </a:lnSpc>
            </a:pPr>
            <a:r>
              <a:rPr lang="en-US" dirty="0" smtClean="0"/>
              <a:t>Opens at the tip of the </a:t>
            </a:r>
            <a:r>
              <a:rPr lang="en-US" dirty="0" err="1" smtClean="0"/>
              <a:t>glans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ea typeface="ＭＳ Ｐゴシック" pitchFamily="34" charset="-128"/>
              </a:rPr>
              <a:t>Anatomy of the Penis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smtClean="0">
              <a:ea typeface="ＭＳ Ｐゴシック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1219200"/>
            <a:ext cx="8026400" cy="5486400"/>
            <a:chOff x="240" y="768"/>
            <a:chExt cx="5200" cy="3120"/>
          </a:xfrm>
        </p:grpSpPr>
        <p:pic>
          <p:nvPicPr>
            <p:cNvPr id="53252" name="Picture 5" descr="27_12"/>
            <p:cNvPicPr>
              <a:picLocks noChangeAspect="1" noChangeArrowheads="1"/>
            </p:cNvPicPr>
            <p:nvPr/>
          </p:nvPicPr>
          <p:blipFill>
            <a:blip r:embed="rId2" cstate="print"/>
            <a:srcRect t="8749" b="11250"/>
            <a:stretch>
              <a:fillRect/>
            </a:stretch>
          </p:blipFill>
          <p:spPr bwMode="auto">
            <a:xfrm>
              <a:off x="320" y="768"/>
              <a:ext cx="5120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3" name="Rectangle 6"/>
            <p:cNvSpPr>
              <a:spLocks noChangeArrowheads="1"/>
            </p:cNvSpPr>
            <p:nvPr/>
          </p:nvSpPr>
          <p:spPr bwMode="auto">
            <a:xfrm>
              <a:off x="240" y="3696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3254" name="Rectangle 7"/>
            <p:cNvSpPr>
              <a:spLocks noChangeArrowheads="1"/>
            </p:cNvSpPr>
            <p:nvPr/>
          </p:nvSpPr>
          <p:spPr bwMode="auto">
            <a:xfrm>
              <a:off x="3360" y="3648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457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b="1" dirty="0" smtClean="0">
                <a:ea typeface="ＭＳ Ｐゴシック" pitchFamily="34" charset="-128"/>
              </a:rPr>
              <a:t>Male Inguinal &amp; </a:t>
            </a:r>
            <a:r>
              <a:rPr lang="en-US" sz="3600" b="1" dirty="0" smtClean="0">
                <a:ea typeface="ＭＳ Ｐゴシック" pitchFamily="34" charset="-128"/>
              </a:rPr>
              <a:t>Scrotal</a:t>
            </a:r>
            <a:r>
              <a:rPr lang="en-US" sz="3200" b="1" dirty="0" smtClean="0">
                <a:ea typeface="ＭＳ Ｐゴシック" pitchFamily="34" charset="-128"/>
              </a:rPr>
              <a:t> Region</a:t>
            </a:r>
          </a:p>
        </p:txBody>
      </p:sp>
      <p:pic>
        <p:nvPicPr>
          <p:cNvPr id="49154" name="Picture 3" descr="27_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2499"/>
          <a:stretch>
            <a:fillRect/>
          </a:stretch>
        </p:blipFill>
        <p:spPr>
          <a:xfrm>
            <a:off x="611560" y="1115438"/>
            <a:ext cx="7848872" cy="5337898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924800" cy="990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Male Duct System: posterior view</a:t>
            </a:r>
          </a:p>
        </p:txBody>
      </p:sp>
      <p:pic>
        <p:nvPicPr>
          <p:cNvPr id="47106" name="Picture 3" descr="27_07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3437" t="2499" r="6876"/>
          <a:stretch>
            <a:fillRect/>
          </a:stretch>
        </p:blipFill>
        <p:spPr>
          <a:xfrm>
            <a:off x="1143000" y="1123950"/>
            <a:ext cx="6781800" cy="5524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2092325" y="260649"/>
            <a:ext cx="4441825" cy="61724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ea typeface="ＭＳ Ｐゴシック" pitchFamily="34" charset="-128"/>
              </a:rPr>
              <a:t>Accessory Glands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914400"/>
            <a:ext cx="3583632" cy="5466928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Seminal vesicles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posterior to bladder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empty into ejaculatory duct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34" charset="-128"/>
              </a:rPr>
              <a:t>Prostate gland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below bladder, surrounds urethra and ejaculatory 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2 x 4 x 3 cm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ea typeface="ＭＳ Ｐゴシック" pitchFamily="34" charset="-128"/>
              </a:rPr>
              <a:t>Bulbourethral</a:t>
            </a:r>
            <a:r>
              <a:rPr lang="en-US" sz="2400" dirty="0" smtClean="0">
                <a:ea typeface="ＭＳ Ｐゴシック" pitchFamily="34" charset="-128"/>
              </a:rPr>
              <a:t> glands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near bulb of penis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empty into penile urethra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pitchFamily="34" charset="-128"/>
              </a:rPr>
              <a:t>lubricating fluid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51203" name="Picture 4" descr="0901"/>
          <p:cNvPicPr>
            <a:picLocks noChangeAspect="1" noChangeArrowheads="1"/>
          </p:cNvPicPr>
          <p:nvPr/>
        </p:nvPicPr>
        <p:blipFill>
          <a:blip r:embed="rId3" cstate="print"/>
          <a:srcRect l="30327" t="25020" r="19058" b="4999"/>
          <a:stretch>
            <a:fillRect/>
          </a:stretch>
        </p:blipFill>
        <p:spPr bwMode="auto">
          <a:xfrm>
            <a:off x="0" y="1219200"/>
            <a:ext cx="411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Line 5"/>
          <p:cNvSpPr>
            <a:spLocks noChangeShapeType="1"/>
          </p:cNvSpPr>
          <p:nvPr/>
        </p:nvSpPr>
        <p:spPr bwMode="auto">
          <a:xfrm flipH="1">
            <a:off x="2819400" y="1143000"/>
            <a:ext cx="20574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1205" name="Line 6"/>
          <p:cNvSpPr>
            <a:spLocks noChangeShapeType="1"/>
          </p:cNvSpPr>
          <p:nvPr/>
        </p:nvSpPr>
        <p:spPr bwMode="auto">
          <a:xfrm flipH="1">
            <a:off x="2286000" y="2564904"/>
            <a:ext cx="2718048" cy="8640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51206" name="Line 7"/>
          <p:cNvSpPr>
            <a:spLocks noChangeShapeType="1"/>
          </p:cNvSpPr>
          <p:nvPr/>
        </p:nvSpPr>
        <p:spPr bwMode="auto">
          <a:xfrm flipH="1" flipV="1">
            <a:off x="2286000" y="3657600"/>
            <a:ext cx="2646040" cy="5634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URINARY SYSTEM ORGANS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7320" y="2636912"/>
            <a:ext cx="5987008" cy="28369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Kidneys (2)</a:t>
            </a:r>
          </a:p>
          <a:p>
            <a:pPr eaLnBrk="1" hangingPunct="1">
              <a:defRPr/>
            </a:pPr>
            <a:r>
              <a:rPr lang="en-US" dirty="0" err="1" smtClean="0"/>
              <a:t>Ureters</a:t>
            </a:r>
            <a:r>
              <a:rPr lang="en-US" dirty="0" smtClean="0"/>
              <a:t> (2)</a:t>
            </a:r>
          </a:p>
          <a:p>
            <a:pPr eaLnBrk="1" hangingPunct="1">
              <a:defRPr/>
            </a:pPr>
            <a:r>
              <a:rPr lang="en-US" dirty="0" smtClean="0"/>
              <a:t>Urinary bladder</a:t>
            </a:r>
          </a:p>
          <a:p>
            <a:pPr eaLnBrk="1" hangingPunct="1">
              <a:defRPr/>
            </a:pPr>
            <a:r>
              <a:rPr lang="en-US" dirty="0" smtClean="0"/>
              <a:t>Urethra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52400"/>
            <a:ext cx="3456384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Penis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458200" cy="5715000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Consists </a:t>
            </a:r>
            <a:r>
              <a:rPr lang="en-US" b="1" dirty="0" smtClean="0">
                <a:ea typeface="ＭＳ Ｐゴシック" pitchFamily="34" charset="-128"/>
              </a:rPr>
              <a:t>of 3 cylindrical bodies of erectile tissue</a:t>
            </a:r>
          </a:p>
          <a:p>
            <a:pPr lvl="1" eaLnBrk="1" hangingPunct="1"/>
            <a:r>
              <a:rPr lang="en-US" sz="2400" b="1" dirty="0" smtClean="0">
                <a:ea typeface="ＭＳ Ｐゴシック" pitchFamily="34" charset="-128"/>
              </a:rPr>
              <a:t>single corpus </a:t>
            </a:r>
            <a:r>
              <a:rPr lang="en-US" sz="2400" b="1" dirty="0" err="1" smtClean="0">
                <a:ea typeface="ＭＳ Ｐゴシック" pitchFamily="34" charset="-128"/>
              </a:rPr>
              <a:t>spongiosum</a:t>
            </a:r>
            <a:r>
              <a:rPr lang="en-US" sz="2400" b="1" dirty="0" smtClean="0">
                <a:ea typeface="ＭＳ Ｐゴシック" pitchFamily="34" charset="-128"/>
              </a:rPr>
              <a:t> along ventral side of penis</a:t>
            </a:r>
          </a:p>
          <a:p>
            <a:pPr lvl="2" eaLnBrk="1" hangingPunct="1"/>
            <a:r>
              <a:rPr lang="en-US" sz="2000" b="1" dirty="0" smtClean="0">
                <a:ea typeface="ＭＳ Ｐゴシック" pitchFamily="34" charset="-128"/>
              </a:rPr>
              <a:t>encloses penile urethra</a:t>
            </a:r>
          </a:p>
          <a:p>
            <a:pPr lvl="1" eaLnBrk="1" hangingPunct="1"/>
            <a:r>
              <a:rPr lang="en-US" sz="2400" b="1" dirty="0" smtClean="0">
                <a:ea typeface="ＭＳ Ｐゴシック" pitchFamily="34" charset="-128"/>
              </a:rPr>
              <a:t>paired corpora </a:t>
            </a:r>
            <a:r>
              <a:rPr lang="en-US" sz="2400" b="1" dirty="0" err="1" smtClean="0">
                <a:ea typeface="ＭＳ Ｐゴシック" pitchFamily="34" charset="-128"/>
              </a:rPr>
              <a:t>cavernosa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</a:p>
          <a:p>
            <a:pPr lvl="2" eaLnBrk="1" hangingPunct="1"/>
            <a:r>
              <a:rPr lang="en-US" sz="2000" b="1" dirty="0" smtClean="0">
                <a:ea typeface="ＭＳ Ｐゴシック" pitchFamily="34" charset="-128"/>
              </a:rPr>
              <a:t>each </a:t>
            </a:r>
            <a:r>
              <a:rPr lang="en-US" sz="2000" b="1" dirty="0" err="1" smtClean="0">
                <a:ea typeface="ＭＳ Ｐゴシック" pitchFamily="34" charset="-128"/>
              </a:rPr>
              <a:t>crus</a:t>
            </a:r>
            <a:r>
              <a:rPr lang="en-US" sz="2000" b="1" dirty="0" smtClean="0">
                <a:ea typeface="ＭＳ Ｐゴシック" pitchFamily="34" charset="-128"/>
              </a:rPr>
              <a:t> attaches to pubic arch &amp; is </a:t>
            </a:r>
            <a:br>
              <a:rPr lang="en-US" sz="2000" b="1" dirty="0" smtClean="0">
                <a:ea typeface="ＭＳ Ｐゴシック" pitchFamily="34" charset="-128"/>
              </a:rPr>
            </a:br>
            <a:r>
              <a:rPr lang="en-US" sz="2000" b="1" dirty="0" smtClean="0">
                <a:ea typeface="ＭＳ Ｐゴシック" pitchFamily="34" charset="-128"/>
              </a:rPr>
              <a:t>covered with </a:t>
            </a:r>
            <a:r>
              <a:rPr lang="en-US" sz="2000" b="1" dirty="0" err="1" smtClean="0">
                <a:ea typeface="ＭＳ Ｐゴシック" pitchFamily="34" charset="-128"/>
              </a:rPr>
              <a:t>ischiocavernosus</a:t>
            </a:r>
            <a:r>
              <a:rPr lang="en-US" sz="2000" b="1" dirty="0" smtClean="0">
                <a:ea typeface="ＭＳ Ｐゴシック" pitchFamily="34" charset="-128"/>
              </a:rPr>
              <a:t> muscle</a:t>
            </a:r>
          </a:p>
          <a:p>
            <a:pPr eaLnBrk="1" hangingPunct="1"/>
            <a:endParaRPr lang="en-US" b="1" dirty="0" smtClean="0">
              <a:ea typeface="ＭＳ Ｐゴシック" pitchFamily="34" charset="-128"/>
            </a:endParaRPr>
          </a:p>
        </p:txBody>
      </p:sp>
      <p:pic>
        <p:nvPicPr>
          <p:cNvPr id="54275" name="Picture 4" descr="0907"/>
          <p:cNvPicPr>
            <a:picLocks noChangeAspect="1" noChangeArrowheads="1"/>
          </p:cNvPicPr>
          <p:nvPr/>
        </p:nvPicPr>
        <p:blipFill>
          <a:blip r:embed="rId2" cstate="print"/>
          <a:srcRect l="30327" t="17522" r="28432" b="31242"/>
          <a:stretch>
            <a:fillRect/>
          </a:stretch>
        </p:blipFill>
        <p:spPr bwMode="auto">
          <a:xfrm>
            <a:off x="5436096" y="3429000"/>
            <a:ext cx="3317653" cy="309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Test</a:t>
            </a:r>
            <a:r>
              <a:rPr lang="tr-TR" b="1" dirty="0" err="1" smtClean="0"/>
              <a:t>icles</a:t>
            </a:r>
            <a:endParaRPr lang="en-US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03648" y="1700808"/>
            <a:ext cx="5688632" cy="2880320"/>
          </a:xfrm>
        </p:spPr>
        <p:txBody>
          <a:bodyPr rtlCol="0">
            <a:normAutofit/>
          </a:bodyPr>
          <a:lstStyle/>
          <a:p>
            <a:pPr marL="577850" indent="-5778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Test</a:t>
            </a:r>
            <a:r>
              <a:rPr lang="tr-TR" b="1" dirty="0" err="1" smtClean="0"/>
              <a:t>icles</a:t>
            </a:r>
            <a:r>
              <a:rPr lang="en-US" b="1" dirty="0" smtClean="0"/>
              <a:t> </a:t>
            </a:r>
            <a:r>
              <a:rPr lang="en-US" b="1" dirty="0" smtClean="0"/>
              <a:t>have two functions</a:t>
            </a:r>
          </a:p>
          <a:p>
            <a:pPr marL="1368425" lvl="2" indent="-454025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Formation of </a:t>
            </a:r>
            <a:r>
              <a:rPr lang="en-US" sz="2800" b="1" u="sng" dirty="0" smtClean="0"/>
              <a:t>spermatozoa</a:t>
            </a:r>
            <a:endParaRPr lang="en-US" sz="2800" b="1" dirty="0" smtClean="0"/>
          </a:p>
          <a:p>
            <a:pPr marL="1368425" lvl="2" indent="-454025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Secretion of the male sex hormone - </a:t>
            </a:r>
            <a:r>
              <a:rPr lang="en-US" sz="2800" b="1" u="sng" dirty="0" smtClean="0"/>
              <a:t>testosterone</a:t>
            </a:r>
            <a:endParaRPr lang="en-US" sz="2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b="1" dirty="0" smtClean="0">
                <a:ea typeface="ＭＳ Ｐゴシック" pitchFamily="34" charset="-128"/>
              </a:rPr>
              <a:t>Testis and Associated Structures</a:t>
            </a: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746125" y="5070475"/>
            <a:ext cx="778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400">
              <a:latin typeface="Times New Roman" pitchFamily="18" charset="0"/>
            </a:endParaRP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683568" y="2204864"/>
            <a:ext cx="4343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</a:rPr>
              <a:t>Oval organ, 4 cm long x 2.5 cm in diameter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</a:rPr>
              <a:t>Tunica </a:t>
            </a:r>
            <a:r>
              <a:rPr lang="en-US" sz="2800" dirty="0" err="1">
                <a:latin typeface="Times New Roman" pitchFamily="18" charset="0"/>
              </a:rPr>
              <a:t>albuginea</a:t>
            </a:r>
            <a:r>
              <a:rPr lang="en-US" sz="2800" dirty="0">
                <a:latin typeface="Times New Roman" pitchFamily="18" charset="0"/>
              </a:rPr>
              <a:t>: white fibrous capsule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</a:rPr>
              <a:t>Tunica </a:t>
            </a:r>
            <a:r>
              <a:rPr lang="en-US" sz="2800" dirty="0" err="1">
                <a:latin typeface="Times New Roman" pitchFamily="18" charset="0"/>
              </a:rPr>
              <a:t>vaginalis</a:t>
            </a:r>
            <a:r>
              <a:rPr lang="en-US" sz="2800" dirty="0" smtClean="0">
                <a:latin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8133" name="Picture 4" descr="27_08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688" t="2499" r="1250"/>
          <a:stretch>
            <a:fillRect/>
          </a:stretch>
        </p:blipFill>
        <p:spPr>
          <a:xfrm>
            <a:off x="5292080" y="1868462"/>
            <a:ext cx="3699598" cy="3504754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908720"/>
            <a:ext cx="8015287" cy="914400"/>
          </a:xfrm>
        </p:spPr>
        <p:txBody>
          <a:bodyPr/>
          <a:lstStyle/>
          <a:p>
            <a:pPr eaLnBrk="1" hangingPunct="1"/>
            <a:r>
              <a:rPr lang="en-US" b="1" dirty="0" smtClean="0"/>
              <a:t>Vas deferens (</a:t>
            </a:r>
            <a:r>
              <a:rPr lang="en-US" b="1" dirty="0" err="1" smtClean="0"/>
              <a:t>ductus</a:t>
            </a:r>
            <a:r>
              <a:rPr lang="en-US" b="1" dirty="0" smtClean="0"/>
              <a:t> deferens)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483768" y="2564904"/>
            <a:ext cx="3886200" cy="3168352"/>
          </a:xfrm>
        </p:spPr>
        <p:txBody>
          <a:bodyPr/>
          <a:lstStyle/>
          <a:p>
            <a:pPr marL="577850" indent="-577850" eaLnBrk="1" hangingPunct="1"/>
            <a:r>
              <a:rPr lang="tr-TR" sz="2800" b="1" dirty="0" smtClean="0"/>
              <a:t>İt is a </a:t>
            </a:r>
            <a:r>
              <a:rPr lang="tr-TR" sz="2800" b="1" dirty="0" err="1" smtClean="0"/>
              <a:t>kind</a:t>
            </a:r>
            <a:r>
              <a:rPr lang="tr-TR" sz="2800" b="1" dirty="0" smtClean="0"/>
              <a:t> of t</a:t>
            </a:r>
            <a:r>
              <a:rPr lang="en-US" sz="2800" b="1" dirty="0" err="1" smtClean="0"/>
              <a:t>ube</a:t>
            </a:r>
            <a:endParaRPr lang="en-US" sz="2800" b="1" dirty="0" smtClean="0"/>
          </a:p>
          <a:p>
            <a:pPr marL="993775" lvl="1" indent="-536575" eaLnBrk="1" hangingPunct="1"/>
            <a:r>
              <a:rPr lang="tr-TR" sz="2600" b="1" dirty="0" err="1" smtClean="0"/>
              <a:t>Carry</a:t>
            </a:r>
            <a:r>
              <a:rPr lang="tr-TR" sz="2600" b="1" dirty="0" smtClean="0"/>
              <a:t>  sperm </a:t>
            </a:r>
            <a:r>
              <a:rPr lang="tr-TR" sz="2600" b="1" dirty="0" err="1" smtClean="0"/>
              <a:t>from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testicles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to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verumontanum</a:t>
            </a:r>
            <a:endParaRPr 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015287" cy="914400"/>
          </a:xfrm>
        </p:spPr>
        <p:txBody>
          <a:bodyPr/>
          <a:lstStyle/>
          <a:p>
            <a:pPr eaLnBrk="1" hangingPunct="1"/>
            <a:r>
              <a:rPr lang="en-US" b="1" dirty="0" smtClean="0"/>
              <a:t>Seminal </a:t>
            </a:r>
            <a:r>
              <a:rPr lang="tr-TR" b="1" dirty="0" smtClean="0"/>
              <a:t>V</a:t>
            </a:r>
            <a:r>
              <a:rPr lang="en-US" b="1" dirty="0" err="1" smtClean="0"/>
              <a:t>esicles</a:t>
            </a:r>
            <a:endParaRPr lang="en-US" b="1" dirty="0" smtClean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341984" y="1600200"/>
            <a:ext cx="3886200" cy="4419600"/>
          </a:xfrm>
        </p:spPr>
        <p:txBody>
          <a:bodyPr>
            <a:noAutofit/>
          </a:bodyPr>
          <a:lstStyle/>
          <a:p>
            <a:pPr marL="577850" indent="-577850" eaLnBrk="1" hangingPunct="1"/>
            <a:r>
              <a:rPr lang="en-US" sz="2800" b="1" dirty="0" smtClean="0"/>
              <a:t>It acts as a </a:t>
            </a:r>
            <a:r>
              <a:rPr lang="en-US" sz="2800" b="1" u="sng" dirty="0" smtClean="0"/>
              <a:t>reservoir</a:t>
            </a:r>
            <a:r>
              <a:rPr lang="en-US" sz="2800" b="1" dirty="0" smtClean="0"/>
              <a:t> for testicular secretions</a:t>
            </a:r>
          </a:p>
          <a:p>
            <a:pPr marL="577850" indent="-577850" eaLnBrk="1" hangingPunct="1"/>
            <a:r>
              <a:rPr lang="en-US" sz="2800" b="1" dirty="0" smtClean="0"/>
              <a:t>The tract is continued called the ejaculatory duct  </a:t>
            </a:r>
          </a:p>
          <a:p>
            <a:pPr marL="577850" indent="-577850" eaLnBrk="1" hangingPunct="1"/>
            <a:r>
              <a:rPr lang="en-US" sz="2800" b="1" dirty="0" smtClean="0"/>
              <a:t>Passes through the </a:t>
            </a:r>
            <a:r>
              <a:rPr lang="en-US" sz="2800" b="1" u="sng" dirty="0" smtClean="0"/>
              <a:t>prostate gland</a:t>
            </a:r>
            <a:r>
              <a:rPr lang="en-US" sz="2800" b="1" dirty="0" smtClean="0"/>
              <a:t> and enters into the </a:t>
            </a:r>
            <a:r>
              <a:rPr lang="en-US" sz="2800" b="1" u="sng" dirty="0" smtClean="0"/>
              <a:t>urethra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517153" y="228600"/>
            <a:ext cx="8015287" cy="914400"/>
          </a:xfrm>
        </p:spPr>
        <p:txBody>
          <a:bodyPr/>
          <a:lstStyle/>
          <a:p>
            <a:pPr eaLnBrk="1" hangingPunct="1"/>
            <a:r>
              <a:rPr lang="en-US" b="1" dirty="0" smtClean="0"/>
              <a:t>Accessory glands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32856" y="1600200"/>
            <a:ext cx="4343400" cy="4419600"/>
          </a:xfrm>
        </p:spPr>
        <p:txBody>
          <a:bodyPr>
            <a:normAutofit/>
          </a:bodyPr>
          <a:lstStyle/>
          <a:p>
            <a:pPr marL="577850" indent="-577850" eaLnBrk="1" hangingPunct="1">
              <a:lnSpc>
                <a:spcPct val="80000"/>
              </a:lnSpc>
            </a:pPr>
            <a:r>
              <a:rPr lang="en-US" b="1" dirty="0" smtClean="0"/>
              <a:t>Prostate gland</a:t>
            </a:r>
          </a:p>
          <a:p>
            <a:pPr marL="993775" lvl="1" indent="-536575" eaLnBrk="1" hangingPunct="1">
              <a:lnSpc>
                <a:spcPct val="80000"/>
              </a:lnSpc>
            </a:pPr>
            <a:r>
              <a:rPr lang="en-US" sz="3200" b="1" dirty="0" smtClean="0"/>
              <a:t>Location: </a:t>
            </a:r>
          </a:p>
          <a:p>
            <a:pPr marL="1368425" lvl="2" indent="-454025" eaLnBrk="1" hangingPunct="1">
              <a:lnSpc>
                <a:spcPct val="80000"/>
              </a:lnSpc>
            </a:pPr>
            <a:r>
              <a:rPr lang="en-US" sz="2800" b="1" dirty="0" smtClean="0"/>
              <a:t>below the neck of the bladder</a:t>
            </a:r>
          </a:p>
          <a:p>
            <a:pPr marL="1368425" lvl="2" indent="-454025" eaLnBrk="1" hangingPunct="1">
              <a:lnSpc>
                <a:spcPct val="80000"/>
              </a:lnSpc>
            </a:pPr>
            <a:r>
              <a:rPr lang="en-US" sz="2800" b="1" dirty="0" smtClean="0"/>
              <a:t>Surrounds the urethra </a:t>
            </a:r>
          </a:p>
          <a:p>
            <a:pPr marL="993775" lvl="1" indent="-536575" eaLnBrk="1" hangingPunct="1">
              <a:lnSpc>
                <a:spcPct val="80000"/>
              </a:lnSpc>
            </a:pPr>
            <a:r>
              <a:rPr lang="en-US" sz="3200" b="1" dirty="0" smtClean="0"/>
              <a:t>Function: </a:t>
            </a:r>
          </a:p>
          <a:p>
            <a:pPr marL="1368425" lvl="2" indent="-454025" eaLnBrk="1" hangingPunct="1">
              <a:lnSpc>
                <a:spcPct val="80000"/>
              </a:lnSpc>
            </a:pPr>
            <a:r>
              <a:rPr lang="en-US" sz="2800" b="1" dirty="0" smtClean="0"/>
              <a:t>Secrets chemicals to help spermatozoa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15287" cy="914400"/>
          </a:xfrm>
        </p:spPr>
        <p:txBody>
          <a:bodyPr/>
          <a:lstStyle/>
          <a:p>
            <a:pPr eaLnBrk="1" hangingPunct="1"/>
            <a:r>
              <a:rPr lang="en-US" b="1" dirty="0" smtClean="0"/>
              <a:t>Accessory glands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23728" y="2636912"/>
            <a:ext cx="4343400" cy="3268960"/>
          </a:xfrm>
        </p:spPr>
        <p:txBody>
          <a:bodyPr rtlCol="0">
            <a:normAutofit/>
          </a:bodyPr>
          <a:lstStyle/>
          <a:p>
            <a:pPr marL="577850" indent="-5778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Cowper’s gland / </a:t>
            </a:r>
            <a:r>
              <a:rPr lang="en-US" sz="2800" b="1" dirty="0" err="1" smtClean="0"/>
              <a:t>bulbourethral</a:t>
            </a:r>
            <a:r>
              <a:rPr lang="en-US" sz="2800" b="1" dirty="0" smtClean="0"/>
              <a:t> gland</a:t>
            </a:r>
          </a:p>
          <a:p>
            <a:pPr marL="993775" lvl="1" indent="-536575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Location</a:t>
            </a:r>
          </a:p>
          <a:p>
            <a:pPr marL="1368425" lvl="2" indent="-454025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Below the prostate</a:t>
            </a:r>
          </a:p>
          <a:p>
            <a:pPr marL="993775" lvl="1" indent="-536575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Function</a:t>
            </a:r>
          </a:p>
          <a:p>
            <a:pPr marL="1368425" lvl="2" indent="-454025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Lubrication for sperm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Functions of Urinary System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64296"/>
            <a:ext cx="8229600" cy="28369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Regulate electrolytes (K+, Na+, </a:t>
            </a:r>
            <a:r>
              <a:rPr lang="en-US" sz="2800" b="1" dirty="0" err="1" smtClean="0"/>
              <a:t>etc</a:t>
            </a:r>
            <a:r>
              <a:rPr lang="en-US" sz="2800" b="1" dirty="0" smtClean="0"/>
              <a:t>) 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Regulate pH in blood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Regulate blood pressure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Regulate blood volume 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Removing metabolic wastes</a:t>
            </a:r>
          </a:p>
          <a:p>
            <a:pPr marL="990600" lvl="1" indent="-533400" eaLnBrk="1" hangingPunct="1">
              <a:lnSpc>
                <a:spcPct val="80000"/>
              </a:lnSpc>
              <a:buNone/>
              <a:defRPr/>
            </a:pP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21B36696-FCDB-4CA3-B3BA-08B28B899FA0}" type="slidenum">
              <a:rPr lang="en-US" altLang="en-US" sz="1200" smtClean="0"/>
              <a:pPr>
                <a:spcBef>
                  <a:spcPct val="0"/>
                </a:spcBef>
                <a:buClrTx/>
                <a:buFontTx/>
                <a:buNone/>
                <a:defRPr/>
              </a:pPr>
              <a:t>5</a:t>
            </a:fld>
            <a:endParaRPr lang="en-US" alt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0797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Internal Anatomy of the Kidneys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3581400" cy="4114800"/>
          </a:xfrm>
        </p:spPr>
        <p:txBody>
          <a:bodyPr/>
          <a:lstStyle/>
          <a:p>
            <a:pPr eaLnBrk="1" hangingPunct="1"/>
            <a:r>
              <a:rPr lang="en-US" sz="2800" u="sng" smtClean="0">
                <a:solidFill>
                  <a:schemeClr val="tx2"/>
                </a:solidFill>
              </a:rPr>
              <a:t>Renal Cortex</a:t>
            </a:r>
          </a:p>
          <a:p>
            <a:pPr eaLnBrk="1" hangingPunct="1"/>
            <a:r>
              <a:rPr lang="en-US" sz="2800" u="sng" smtClean="0">
                <a:solidFill>
                  <a:schemeClr val="tx2"/>
                </a:solidFill>
              </a:rPr>
              <a:t>Renal Medulla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</a:rPr>
              <a:t>Renal pyramids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</a:rPr>
              <a:t>Renal papillae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</a:rPr>
              <a:t>Renal columns</a:t>
            </a:r>
          </a:p>
          <a:p>
            <a:pPr eaLnBrk="1" hangingPunct="1"/>
            <a:r>
              <a:rPr lang="en-US" sz="2800" u="sng" smtClean="0">
                <a:solidFill>
                  <a:schemeClr val="tx2"/>
                </a:solidFill>
              </a:rPr>
              <a:t>Renal Pelvis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</a:rPr>
              <a:t>With major calyces and minor calyces</a:t>
            </a:r>
          </a:p>
          <a:p>
            <a:pPr lvl="1" eaLnBrk="1" hangingPunct="1"/>
            <a:endParaRPr lang="en-US" sz="2400" smtClean="0"/>
          </a:p>
        </p:txBody>
      </p:sp>
      <p:pic>
        <p:nvPicPr>
          <p:cNvPr id="7172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2209800"/>
            <a:ext cx="4916488" cy="3687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60960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mtClean="0">
                <a:ea typeface="ＭＳ Ｐゴシック" pitchFamily="34" charset="-128"/>
              </a:rPr>
              <a:t>Anatomy of Kidney</a:t>
            </a:r>
          </a:p>
        </p:txBody>
      </p:sp>
      <p:pic>
        <p:nvPicPr>
          <p:cNvPr id="19459" name="Picture 4" descr="23_0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37" t="2499" b="6250"/>
          <a:stretch>
            <a:fillRect/>
          </a:stretch>
        </p:blipFill>
        <p:spPr>
          <a:xfrm>
            <a:off x="2627784" y="1628800"/>
            <a:ext cx="4495800" cy="4543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1087</Words>
  <Application>Microsoft Office PowerPoint</Application>
  <PresentationFormat>Ekran Gösterisi (4:3)</PresentationFormat>
  <Paragraphs>258</Paragraphs>
  <Slides>46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46</vt:i4>
      </vt:variant>
    </vt:vector>
  </HeadingPairs>
  <TitlesOfParts>
    <vt:vector size="49" baseType="lpstr">
      <vt:lpstr>Ofis Teması</vt:lpstr>
      <vt:lpstr>Bitmap Image</vt:lpstr>
      <vt:lpstr>PHOTO-PAINT</vt:lpstr>
      <vt:lpstr>Introduction to Urology</vt:lpstr>
      <vt:lpstr>Introduction</vt:lpstr>
      <vt:lpstr>UROLOGY - SUBGROUPS</vt:lpstr>
      <vt:lpstr>URINARY SYSTEM ORGANS</vt:lpstr>
      <vt:lpstr>Functions of Urinary System</vt:lpstr>
      <vt:lpstr>Slayt 6</vt:lpstr>
      <vt:lpstr>Slayt 7</vt:lpstr>
      <vt:lpstr>Internal Anatomy of the Kidneys</vt:lpstr>
      <vt:lpstr>Anatomy of Kidney</vt:lpstr>
      <vt:lpstr>Relationship of the Kidneys with  Vertebra and Ribs</vt:lpstr>
      <vt:lpstr>Pyramid of Kidney</vt:lpstr>
      <vt:lpstr>KIDNEY ANATOMY</vt:lpstr>
      <vt:lpstr>KIDNEY ANATOMY</vt:lpstr>
      <vt:lpstr>RENAL FUNCTION</vt:lpstr>
      <vt:lpstr>Microscopic Structure of the Kidney and Urine Production</vt:lpstr>
      <vt:lpstr>Position of Kidneys</vt:lpstr>
      <vt:lpstr>Anterior  Relations</vt:lpstr>
      <vt:lpstr>Ureter</vt:lpstr>
      <vt:lpstr>Ureter - Cross Section</vt:lpstr>
      <vt:lpstr>Slayt 20</vt:lpstr>
      <vt:lpstr>Slayt 21</vt:lpstr>
      <vt:lpstr>Urine Storage Urine Voiding</vt:lpstr>
      <vt:lpstr>Urinary Bladder</vt:lpstr>
      <vt:lpstr>Urinary Bladder and Urethra - Female</vt:lpstr>
      <vt:lpstr>Urinary Bladder and Prostatic Urethra - Male</vt:lpstr>
      <vt:lpstr>Posterior Aspect of the  Urinary Bladder</vt:lpstr>
      <vt:lpstr>Structure of Bladder Layers</vt:lpstr>
      <vt:lpstr>UV junction has submucosal ureter  prevents the back flow of urine</vt:lpstr>
      <vt:lpstr>Urethra</vt:lpstr>
      <vt:lpstr>Urethra in Male</vt:lpstr>
      <vt:lpstr>Urethra in Female</vt:lpstr>
      <vt:lpstr>Male Bladder and Urethra</vt:lpstr>
      <vt:lpstr>Urethra </vt:lpstr>
      <vt:lpstr>GENITAL  SYSTEM ORGANS IN MALE</vt:lpstr>
      <vt:lpstr>Penile</vt:lpstr>
      <vt:lpstr>Anatomy of the Penis</vt:lpstr>
      <vt:lpstr>Male Inguinal &amp; Scrotal Region</vt:lpstr>
      <vt:lpstr>Male Duct System: posterior view</vt:lpstr>
      <vt:lpstr>Accessory Glands</vt:lpstr>
      <vt:lpstr>Penis</vt:lpstr>
      <vt:lpstr>Testicles</vt:lpstr>
      <vt:lpstr>Testis and Associated Structures</vt:lpstr>
      <vt:lpstr>Vas deferens (ductus deferens)</vt:lpstr>
      <vt:lpstr>Seminal Vesicles</vt:lpstr>
      <vt:lpstr>Accessory glands</vt:lpstr>
      <vt:lpstr>Accessory glands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Urology</dc:title>
  <dc:creator>METE</dc:creator>
  <cp:lastModifiedBy>Güldem</cp:lastModifiedBy>
  <cp:revision>95</cp:revision>
  <dcterms:created xsi:type="dcterms:W3CDTF">2017-03-19T17:53:45Z</dcterms:created>
  <dcterms:modified xsi:type="dcterms:W3CDTF">2017-03-22T19:38:34Z</dcterms:modified>
</cp:coreProperties>
</file>