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6" r:id="rId2"/>
    <p:sldId id="990" r:id="rId3"/>
    <p:sldId id="951" r:id="rId4"/>
    <p:sldId id="1025" r:id="rId5"/>
    <p:sldId id="953" r:id="rId6"/>
    <p:sldId id="954" r:id="rId7"/>
    <p:sldId id="737" r:id="rId8"/>
    <p:sldId id="738" r:id="rId9"/>
    <p:sldId id="955" r:id="rId10"/>
    <p:sldId id="748" r:id="rId11"/>
    <p:sldId id="995" r:id="rId12"/>
    <p:sldId id="1000" r:id="rId13"/>
    <p:sldId id="997" r:id="rId14"/>
    <p:sldId id="998" r:id="rId15"/>
    <p:sldId id="999" r:id="rId16"/>
    <p:sldId id="961" r:id="rId17"/>
    <p:sldId id="963" r:id="rId18"/>
    <p:sldId id="964" r:id="rId19"/>
    <p:sldId id="965" r:id="rId20"/>
    <p:sldId id="966" r:id="rId21"/>
    <p:sldId id="967" r:id="rId22"/>
    <p:sldId id="968" r:id="rId23"/>
    <p:sldId id="969" r:id="rId24"/>
    <p:sldId id="970" r:id="rId25"/>
    <p:sldId id="991" r:id="rId26"/>
    <p:sldId id="972" r:id="rId27"/>
    <p:sldId id="993" r:id="rId28"/>
    <p:sldId id="994" r:id="rId29"/>
    <p:sldId id="973" r:id="rId30"/>
    <p:sldId id="1026" r:id="rId31"/>
    <p:sldId id="950" r:id="rId32"/>
    <p:sldId id="901" r:id="rId33"/>
    <p:sldId id="900" r:id="rId34"/>
    <p:sldId id="872" r:id="rId35"/>
    <p:sldId id="904" r:id="rId36"/>
    <p:sldId id="905" r:id="rId37"/>
    <p:sldId id="1032" r:id="rId38"/>
    <p:sldId id="1033" r:id="rId39"/>
    <p:sldId id="1034" r:id="rId40"/>
    <p:sldId id="974" r:id="rId41"/>
    <p:sldId id="977" r:id="rId42"/>
    <p:sldId id="1001" r:id="rId43"/>
    <p:sldId id="980" r:id="rId44"/>
    <p:sldId id="979" r:id="rId45"/>
    <p:sldId id="1002" r:id="rId46"/>
    <p:sldId id="1003" r:id="rId47"/>
    <p:sldId id="981" r:id="rId48"/>
    <p:sldId id="1005" r:id="rId49"/>
    <p:sldId id="1004" r:id="rId50"/>
    <p:sldId id="983" r:id="rId51"/>
    <p:sldId id="1007" r:id="rId52"/>
    <p:sldId id="1008" r:id="rId53"/>
    <p:sldId id="1010" r:id="rId54"/>
    <p:sldId id="1011" r:id="rId55"/>
    <p:sldId id="1012" r:id="rId56"/>
    <p:sldId id="1013" r:id="rId57"/>
    <p:sldId id="1014" r:id="rId58"/>
    <p:sldId id="1015" r:id="rId59"/>
    <p:sldId id="1016" r:id="rId60"/>
    <p:sldId id="1017" r:id="rId61"/>
    <p:sldId id="1018" r:id="rId62"/>
    <p:sldId id="1045" r:id="rId63"/>
    <p:sldId id="987" r:id="rId64"/>
    <p:sldId id="988" r:id="rId65"/>
    <p:sldId id="1046" r:id="rId66"/>
    <p:sldId id="1024" r:id="rId67"/>
    <p:sldId id="938" r:id="rId68"/>
    <p:sldId id="937" r:id="rId69"/>
    <p:sldId id="1048" r:id="rId70"/>
    <p:sldId id="1051" r:id="rId71"/>
    <p:sldId id="1053" r:id="rId72"/>
    <p:sldId id="1057" r:id="rId73"/>
    <p:sldId id="939" r:id="rId74"/>
    <p:sldId id="940" r:id="rId75"/>
    <p:sldId id="1050" r:id="rId76"/>
    <p:sldId id="942" r:id="rId77"/>
    <p:sldId id="944" r:id="rId78"/>
    <p:sldId id="945" r:id="rId79"/>
    <p:sldId id="946" r:id="rId80"/>
    <p:sldId id="947" r:id="rId81"/>
    <p:sldId id="948" r:id="rId82"/>
    <p:sldId id="803" r:id="rId83"/>
    <p:sldId id="1036" r:id="rId84"/>
    <p:sldId id="1035" r:id="rId8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07" autoAdjust="0"/>
  </p:normalViewPr>
  <p:slideViewPr>
    <p:cSldViewPr>
      <p:cViewPr varScale="1">
        <p:scale>
          <a:sx n="63" d="100"/>
          <a:sy n="63" d="100"/>
        </p:scale>
        <p:origin x="726" y="60"/>
      </p:cViewPr>
      <p:guideLst>
        <p:guide orient="horz" pos="2160"/>
        <p:guide pos="2880"/>
      </p:guideLst>
    </p:cSldViewPr>
  </p:slideViewPr>
  <p:notesTextViewPr>
    <p:cViewPr>
      <p:scale>
        <a:sx n="100" d="100"/>
        <a:sy n="100" d="100"/>
      </p:scale>
      <p:origin x="0" y="0"/>
    </p:cViewPr>
  </p:notesTextViewPr>
  <p:sorterViewPr>
    <p:cViewPr>
      <p:scale>
        <a:sx n="97" d="100"/>
        <a:sy n="97" d="100"/>
      </p:scale>
      <p:origin x="0" y="-40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FCAEDA-3493-49DB-BDBB-98B39E68DCEA}"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6028E4A2-13F7-4A4A-9247-583B00858018}">
      <dgm:prSet/>
      <dgm:spPr>
        <a:solidFill>
          <a:schemeClr val="accent2">
            <a:lumMod val="20000"/>
            <a:lumOff val="80000"/>
            <a:alpha val="50000"/>
          </a:schemeClr>
        </a:solidFill>
      </dgm:spPr>
      <dgm:t>
        <a:bodyPr/>
        <a:lstStyle/>
        <a:p>
          <a:pPr rtl="0"/>
          <a:r>
            <a:rPr lang="en-US" dirty="0" smtClean="0">
              <a:latin typeface="Arial" pitchFamily="34" charset="0"/>
              <a:cs typeface="Arial" pitchFamily="34" charset="0"/>
            </a:rPr>
            <a:t>Occurs in 8-10% of patients with abdominal trauma</a:t>
          </a:r>
          <a:endParaRPr lang="en-US" dirty="0">
            <a:latin typeface="Arial" pitchFamily="34" charset="0"/>
            <a:cs typeface="Arial" pitchFamily="34" charset="0"/>
          </a:endParaRPr>
        </a:p>
      </dgm:t>
    </dgm:pt>
    <dgm:pt modelId="{1867C71A-A539-4C59-8230-737C6A02CBE1}" type="parTrans" cxnId="{F2E206B6-0FE5-4160-BC54-BD683568D2F9}">
      <dgm:prSet/>
      <dgm:spPr/>
      <dgm:t>
        <a:bodyPr/>
        <a:lstStyle/>
        <a:p>
          <a:endParaRPr lang="en-US"/>
        </a:p>
      </dgm:t>
    </dgm:pt>
    <dgm:pt modelId="{5631202A-1033-4291-B390-CBBB1F4C3B62}" type="sibTrans" cxnId="{F2E206B6-0FE5-4160-BC54-BD683568D2F9}">
      <dgm:prSet/>
      <dgm:spPr/>
      <dgm:t>
        <a:bodyPr/>
        <a:lstStyle/>
        <a:p>
          <a:endParaRPr lang="en-US"/>
        </a:p>
      </dgm:t>
    </dgm:pt>
    <dgm:pt modelId="{F961DCB8-B709-4092-8A73-467AF4310A25}">
      <dgm:prSet custT="1"/>
      <dgm:spPr>
        <a:solidFill>
          <a:schemeClr val="accent2">
            <a:lumMod val="60000"/>
            <a:lumOff val="40000"/>
            <a:alpha val="50000"/>
          </a:schemeClr>
        </a:solidFill>
      </dgm:spPr>
      <dgm:t>
        <a:bodyPr/>
        <a:lstStyle/>
        <a:p>
          <a:pPr algn="ctr" rtl="0"/>
          <a:r>
            <a:rPr lang="en-US" sz="2800" dirty="0" smtClean="0">
              <a:latin typeface="Arial" pitchFamily="34" charset="0"/>
              <a:cs typeface="Arial" pitchFamily="34" charset="0"/>
            </a:rPr>
            <a:t>Accounts for 50% of all GU trauma</a:t>
          </a:r>
          <a:endParaRPr lang="en-US" sz="2800" dirty="0">
            <a:latin typeface="Arial" pitchFamily="34" charset="0"/>
            <a:cs typeface="Arial" pitchFamily="34" charset="0"/>
          </a:endParaRPr>
        </a:p>
      </dgm:t>
    </dgm:pt>
    <dgm:pt modelId="{1BFBB208-62C5-4618-93E7-CAB85C4600F7}" type="parTrans" cxnId="{C8D4D447-62E5-4A74-84E1-FA4DCCEDFD08}">
      <dgm:prSet/>
      <dgm:spPr/>
      <dgm:t>
        <a:bodyPr/>
        <a:lstStyle/>
        <a:p>
          <a:endParaRPr lang="en-US"/>
        </a:p>
      </dgm:t>
    </dgm:pt>
    <dgm:pt modelId="{DBC238E8-8053-4E1F-A011-FC5771AF3B0E}" type="sibTrans" cxnId="{C8D4D447-62E5-4A74-84E1-FA4DCCEDFD08}">
      <dgm:prSet/>
      <dgm:spPr/>
      <dgm:t>
        <a:bodyPr/>
        <a:lstStyle/>
        <a:p>
          <a:endParaRPr lang="en-US"/>
        </a:p>
      </dgm:t>
    </dgm:pt>
    <dgm:pt modelId="{470D7291-7F39-4D20-A876-5297496E939C}">
      <dgm:prSet/>
      <dgm:spPr>
        <a:solidFill>
          <a:schemeClr val="accent2">
            <a:lumMod val="60000"/>
            <a:lumOff val="40000"/>
            <a:alpha val="50000"/>
          </a:schemeClr>
        </a:solidFill>
      </dgm:spPr>
      <dgm:t>
        <a:bodyPr/>
        <a:lstStyle/>
        <a:p>
          <a:pPr algn="l" rtl="0"/>
          <a:endParaRPr lang="en-US" sz="1700" dirty="0"/>
        </a:p>
      </dgm:t>
    </dgm:pt>
    <dgm:pt modelId="{315544DA-93CB-404A-9127-72EB1DC5A2F8}" type="parTrans" cxnId="{E23BF824-A3E6-485E-91E3-131BD6B0C43D}">
      <dgm:prSet/>
      <dgm:spPr/>
      <dgm:t>
        <a:bodyPr/>
        <a:lstStyle/>
        <a:p>
          <a:endParaRPr lang="en-US"/>
        </a:p>
      </dgm:t>
    </dgm:pt>
    <dgm:pt modelId="{3E6549C1-933A-44C4-80B8-E876D5189028}" type="sibTrans" cxnId="{E23BF824-A3E6-485E-91E3-131BD6B0C43D}">
      <dgm:prSet/>
      <dgm:spPr/>
      <dgm:t>
        <a:bodyPr/>
        <a:lstStyle/>
        <a:p>
          <a:endParaRPr lang="en-US"/>
        </a:p>
      </dgm:t>
    </dgm:pt>
    <dgm:pt modelId="{5F7AF259-5D3B-4A9B-A64A-35573FD65827}" type="pres">
      <dgm:prSet presAssocID="{FDFCAEDA-3493-49DB-BDBB-98B39E68DCEA}" presName="compositeShape" presStyleCnt="0">
        <dgm:presLayoutVars>
          <dgm:chMax val="7"/>
          <dgm:dir/>
          <dgm:resizeHandles val="exact"/>
        </dgm:presLayoutVars>
      </dgm:prSet>
      <dgm:spPr/>
      <dgm:t>
        <a:bodyPr/>
        <a:lstStyle/>
        <a:p>
          <a:endParaRPr lang="en-US"/>
        </a:p>
      </dgm:t>
    </dgm:pt>
    <dgm:pt modelId="{CE286A46-1826-4521-A114-53F80CCC6425}" type="pres">
      <dgm:prSet presAssocID="{6028E4A2-13F7-4A4A-9247-583B00858018}" presName="circ1" presStyleLbl="vennNode1" presStyleIdx="0" presStyleCnt="2"/>
      <dgm:spPr/>
      <dgm:t>
        <a:bodyPr/>
        <a:lstStyle/>
        <a:p>
          <a:endParaRPr lang="en-US"/>
        </a:p>
      </dgm:t>
    </dgm:pt>
    <dgm:pt modelId="{DF8A0A01-F6BA-468E-87E5-64A454B4CBA8}" type="pres">
      <dgm:prSet presAssocID="{6028E4A2-13F7-4A4A-9247-583B00858018}" presName="circ1Tx" presStyleLbl="revTx" presStyleIdx="0" presStyleCnt="0">
        <dgm:presLayoutVars>
          <dgm:chMax val="0"/>
          <dgm:chPref val="0"/>
          <dgm:bulletEnabled val="1"/>
        </dgm:presLayoutVars>
      </dgm:prSet>
      <dgm:spPr/>
      <dgm:t>
        <a:bodyPr/>
        <a:lstStyle/>
        <a:p>
          <a:endParaRPr lang="en-US"/>
        </a:p>
      </dgm:t>
    </dgm:pt>
    <dgm:pt modelId="{535B66D2-47D3-4294-A44D-004EB6BCC25A}" type="pres">
      <dgm:prSet presAssocID="{F961DCB8-B709-4092-8A73-467AF4310A25}" presName="circ2" presStyleLbl="vennNode1" presStyleIdx="1" presStyleCnt="2"/>
      <dgm:spPr/>
      <dgm:t>
        <a:bodyPr/>
        <a:lstStyle/>
        <a:p>
          <a:endParaRPr lang="tr-TR"/>
        </a:p>
      </dgm:t>
    </dgm:pt>
    <dgm:pt modelId="{C5528A18-2015-4943-8584-57359ACD35C5}" type="pres">
      <dgm:prSet presAssocID="{F961DCB8-B709-4092-8A73-467AF4310A25}" presName="circ2Tx" presStyleLbl="revTx" presStyleIdx="0" presStyleCnt="0">
        <dgm:presLayoutVars>
          <dgm:chMax val="0"/>
          <dgm:chPref val="0"/>
          <dgm:bulletEnabled val="1"/>
        </dgm:presLayoutVars>
      </dgm:prSet>
      <dgm:spPr/>
      <dgm:t>
        <a:bodyPr/>
        <a:lstStyle/>
        <a:p>
          <a:endParaRPr lang="tr-TR"/>
        </a:p>
      </dgm:t>
    </dgm:pt>
  </dgm:ptLst>
  <dgm:cxnLst>
    <dgm:cxn modelId="{646E3D33-2F6A-483B-8B6F-E9117538EC6A}" type="presOf" srcId="{F961DCB8-B709-4092-8A73-467AF4310A25}" destId="{535B66D2-47D3-4294-A44D-004EB6BCC25A}" srcOrd="0" destOrd="0" presId="urn:microsoft.com/office/officeart/2005/8/layout/venn1"/>
    <dgm:cxn modelId="{0BAE969B-8219-4319-BEC7-D572060B7CEC}" type="presOf" srcId="{FDFCAEDA-3493-49DB-BDBB-98B39E68DCEA}" destId="{5F7AF259-5D3B-4A9B-A64A-35573FD65827}" srcOrd="0" destOrd="0" presId="urn:microsoft.com/office/officeart/2005/8/layout/venn1"/>
    <dgm:cxn modelId="{010F1F37-4E42-4CFF-8956-5CBFD5699770}" type="presOf" srcId="{6028E4A2-13F7-4A4A-9247-583B00858018}" destId="{CE286A46-1826-4521-A114-53F80CCC6425}" srcOrd="0" destOrd="0" presId="urn:microsoft.com/office/officeart/2005/8/layout/venn1"/>
    <dgm:cxn modelId="{E23BF824-A3E6-485E-91E3-131BD6B0C43D}" srcId="{F961DCB8-B709-4092-8A73-467AF4310A25}" destId="{470D7291-7F39-4D20-A876-5297496E939C}" srcOrd="0" destOrd="0" parTransId="{315544DA-93CB-404A-9127-72EB1DC5A2F8}" sibTransId="{3E6549C1-933A-44C4-80B8-E876D5189028}"/>
    <dgm:cxn modelId="{BF89CDA6-0D87-4634-8A62-03205871F0D2}" type="presOf" srcId="{470D7291-7F39-4D20-A876-5297496E939C}" destId="{535B66D2-47D3-4294-A44D-004EB6BCC25A}" srcOrd="0" destOrd="1" presId="urn:microsoft.com/office/officeart/2005/8/layout/venn1"/>
    <dgm:cxn modelId="{43B9A2FB-D50E-4DA9-AB89-97750E0D672B}" type="presOf" srcId="{470D7291-7F39-4D20-A876-5297496E939C}" destId="{C5528A18-2015-4943-8584-57359ACD35C5}" srcOrd="1" destOrd="1" presId="urn:microsoft.com/office/officeart/2005/8/layout/venn1"/>
    <dgm:cxn modelId="{A5AE5D4F-CDE0-4D3F-A200-DDE87B2288A7}" type="presOf" srcId="{6028E4A2-13F7-4A4A-9247-583B00858018}" destId="{DF8A0A01-F6BA-468E-87E5-64A454B4CBA8}" srcOrd="1" destOrd="0" presId="urn:microsoft.com/office/officeart/2005/8/layout/venn1"/>
    <dgm:cxn modelId="{AE161F54-BA91-47B6-9999-F0062B81418A}" type="presOf" srcId="{F961DCB8-B709-4092-8A73-467AF4310A25}" destId="{C5528A18-2015-4943-8584-57359ACD35C5}" srcOrd="1" destOrd="0" presId="urn:microsoft.com/office/officeart/2005/8/layout/venn1"/>
    <dgm:cxn modelId="{C8D4D447-62E5-4A74-84E1-FA4DCCEDFD08}" srcId="{FDFCAEDA-3493-49DB-BDBB-98B39E68DCEA}" destId="{F961DCB8-B709-4092-8A73-467AF4310A25}" srcOrd="1" destOrd="0" parTransId="{1BFBB208-62C5-4618-93E7-CAB85C4600F7}" sibTransId="{DBC238E8-8053-4E1F-A011-FC5771AF3B0E}"/>
    <dgm:cxn modelId="{F2E206B6-0FE5-4160-BC54-BD683568D2F9}" srcId="{FDFCAEDA-3493-49DB-BDBB-98B39E68DCEA}" destId="{6028E4A2-13F7-4A4A-9247-583B00858018}" srcOrd="0" destOrd="0" parTransId="{1867C71A-A539-4C59-8230-737C6A02CBE1}" sibTransId="{5631202A-1033-4291-B390-CBBB1F4C3B62}"/>
    <dgm:cxn modelId="{F455CB9E-057A-4183-A614-BD64DE5D63AE}" type="presParOf" srcId="{5F7AF259-5D3B-4A9B-A64A-35573FD65827}" destId="{CE286A46-1826-4521-A114-53F80CCC6425}" srcOrd="0" destOrd="0" presId="urn:microsoft.com/office/officeart/2005/8/layout/venn1"/>
    <dgm:cxn modelId="{BF6F0C28-35DB-415D-9979-FDBF93720D99}" type="presParOf" srcId="{5F7AF259-5D3B-4A9B-A64A-35573FD65827}" destId="{DF8A0A01-F6BA-468E-87E5-64A454B4CBA8}" srcOrd="1" destOrd="0" presId="urn:microsoft.com/office/officeart/2005/8/layout/venn1"/>
    <dgm:cxn modelId="{81E5E55F-ED76-42A7-B3A3-3A0DFB6C72CF}" type="presParOf" srcId="{5F7AF259-5D3B-4A9B-A64A-35573FD65827}" destId="{535B66D2-47D3-4294-A44D-004EB6BCC25A}" srcOrd="2" destOrd="0" presId="urn:microsoft.com/office/officeart/2005/8/layout/venn1"/>
    <dgm:cxn modelId="{40931773-2DB2-4BD4-BA30-E8BDBB67F5A4}" type="presParOf" srcId="{5F7AF259-5D3B-4A9B-A64A-35573FD65827}" destId="{C5528A18-2015-4943-8584-57359ACD35C5}" srcOrd="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430677-8BB4-48DB-B52C-FC39EAA661E6}" type="doc">
      <dgm:prSet loTypeId="urn:microsoft.com/office/officeart/2005/8/layout/vList2" loCatId="list" qsTypeId="urn:microsoft.com/office/officeart/2005/8/quickstyle/simple1" qsCatId="simple" csTypeId="urn:microsoft.com/office/officeart/2005/8/colors/accent6_5" csCatId="accent6" phldr="1"/>
      <dgm:spPr/>
      <dgm:t>
        <a:bodyPr/>
        <a:lstStyle/>
        <a:p>
          <a:endParaRPr lang="en-US"/>
        </a:p>
      </dgm:t>
    </dgm:pt>
    <dgm:pt modelId="{C82E0D13-6C6D-4D3F-B429-41D0A2B737B9}">
      <dgm:prSet/>
      <dgm:spPr/>
      <dgm:t>
        <a:bodyPr/>
        <a:lstStyle/>
        <a:p>
          <a:pPr rtl="0"/>
          <a:r>
            <a:rPr lang="en-US" dirty="0" smtClean="0"/>
            <a:t>Sepsis</a:t>
          </a:r>
          <a:endParaRPr lang="en-US" dirty="0"/>
        </a:p>
      </dgm:t>
    </dgm:pt>
    <dgm:pt modelId="{FDC9D699-37E0-4561-AAA1-2B5627266A7F}" type="parTrans" cxnId="{5A6389B1-8CD0-43BA-B147-611E40A97FD3}">
      <dgm:prSet/>
      <dgm:spPr/>
      <dgm:t>
        <a:bodyPr/>
        <a:lstStyle/>
        <a:p>
          <a:endParaRPr lang="en-US"/>
        </a:p>
      </dgm:t>
    </dgm:pt>
    <dgm:pt modelId="{DD3EED48-E09D-4E57-A6B5-6ADDD909ED0F}" type="sibTrans" cxnId="{5A6389B1-8CD0-43BA-B147-611E40A97FD3}">
      <dgm:prSet/>
      <dgm:spPr/>
      <dgm:t>
        <a:bodyPr/>
        <a:lstStyle/>
        <a:p>
          <a:endParaRPr lang="en-US"/>
        </a:p>
      </dgm:t>
    </dgm:pt>
    <dgm:pt modelId="{0D7B6CEE-8025-43E1-B09C-02C5825A932C}">
      <dgm:prSet/>
      <dgm:spPr/>
      <dgm:t>
        <a:bodyPr/>
        <a:lstStyle/>
        <a:p>
          <a:pPr rtl="0"/>
          <a:r>
            <a:rPr lang="en-US" dirty="0" smtClean="0"/>
            <a:t>Decreased H/H</a:t>
          </a:r>
          <a:endParaRPr lang="en-US" dirty="0"/>
        </a:p>
      </dgm:t>
    </dgm:pt>
    <dgm:pt modelId="{5DE20941-CEBD-4077-B6F4-53A24D398E2E}" type="parTrans" cxnId="{A1DBA761-B367-4158-BAA5-7FD384C70F92}">
      <dgm:prSet/>
      <dgm:spPr/>
      <dgm:t>
        <a:bodyPr/>
        <a:lstStyle/>
        <a:p>
          <a:endParaRPr lang="en-US"/>
        </a:p>
      </dgm:t>
    </dgm:pt>
    <dgm:pt modelId="{25CBF243-108C-4823-86ED-BE32BDD76E7E}" type="sibTrans" cxnId="{A1DBA761-B367-4158-BAA5-7FD384C70F92}">
      <dgm:prSet/>
      <dgm:spPr/>
      <dgm:t>
        <a:bodyPr/>
        <a:lstStyle/>
        <a:p>
          <a:endParaRPr lang="en-US"/>
        </a:p>
      </dgm:t>
    </dgm:pt>
    <dgm:pt modelId="{D5B14072-9FC4-4FD7-B2B4-6900D709D877}">
      <dgm:prSet/>
      <dgm:spPr/>
      <dgm:t>
        <a:bodyPr/>
        <a:lstStyle/>
        <a:p>
          <a:pPr rtl="0"/>
          <a:r>
            <a:rPr lang="en-US" dirty="0" smtClean="0"/>
            <a:t>Expanding perirenal mass</a:t>
          </a:r>
          <a:endParaRPr lang="en-US" dirty="0"/>
        </a:p>
      </dgm:t>
    </dgm:pt>
    <dgm:pt modelId="{42A41B2F-007F-4EFA-BC61-004AE3253035}" type="parTrans" cxnId="{F1D0C8C9-5D41-499F-AA89-19810128AABE}">
      <dgm:prSet/>
      <dgm:spPr/>
      <dgm:t>
        <a:bodyPr/>
        <a:lstStyle/>
        <a:p>
          <a:endParaRPr lang="en-US"/>
        </a:p>
      </dgm:t>
    </dgm:pt>
    <dgm:pt modelId="{9A47F050-46D5-4D73-810F-887E56399DD9}" type="sibTrans" cxnId="{F1D0C8C9-5D41-499F-AA89-19810128AABE}">
      <dgm:prSet/>
      <dgm:spPr/>
      <dgm:t>
        <a:bodyPr/>
        <a:lstStyle/>
        <a:p>
          <a:endParaRPr lang="en-US"/>
        </a:p>
      </dgm:t>
    </dgm:pt>
    <dgm:pt modelId="{15F8428A-A9BB-4E54-BC6A-855138F476DC}">
      <dgm:prSet/>
      <dgm:spPr/>
      <dgm:t>
        <a:bodyPr/>
        <a:lstStyle/>
        <a:p>
          <a:pPr rtl="0"/>
          <a:r>
            <a:rPr lang="en-US" dirty="0" smtClean="0"/>
            <a:t>Hemodynamic instability</a:t>
          </a:r>
          <a:endParaRPr lang="en-US" dirty="0"/>
        </a:p>
      </dgm:t>
    </dgm:pt>
    <dgm:pt modelId="{67CEAB34-B626-4441-9679-05D84D44B1B9}" type="parTrans" cxnId="{059A56EE-F7AE-465A-A0F5-120C9EE641EB}">
      <dgm:prSet/>
      <dgm:spPr/>
      <dgm:t>
        <a:bodyPr/>
        <a:lstStyle/>
        <a:p>
          <a:endParaRPr lang="en-US"/>
        </a:p>
      </dgm:t>
    </dgm:pt>
    <dgm:pt modelId="{178691F7-692A-4864-A785-AAB11E2B4C4E}" type="sibTrans" cxnId="{059A56EE-F7AE-465A-A0F5-120C9EE641EB}">
      <dgm:prSet/>
      <dgm:spPr/>
      <dgm:t>
        <a:bodyPr/>
        <a:lstStyle/>
        <a:p>
          <a:endParaRPr lang="en-US"/>
        </a:p>
      </dgm:t>
    </dgm:pt>
    <dgm:pt modelId="{4429B4CB-8014-4FF1-9B08-9ED1BC092EF2}" type="pres">
      <dgm:prSet presAssocID="{6F430677-8BB4-48DB-B52C-FC39EAA661E6}" presName="linear" presStyleCnt="0">
        <dgm:presLayoutVars>
          <dgm:animLvl val="lvl"/>
          <dgm:resizeHandles val="exact"/>
        </dgm:presLayoutVars>
      </dgm:prSet>
      <dgm:spPr/>
      <dgm:t>
        <a:bodyPr/>
        <a:lstStyle/>
        <a:p>
          <a:endParaRPr lang="en-US"/>
        </a:p>
      </dgm:t>
    </dgm:pt>
    <dgm:pt modelId="{F0EA2286-FF60-4D87-8D50-33ACA0FA078B}" type="pres">
      <dgm:prSet presAssocID="{C82E0D13-6C6D-4D3F-B429-41D0A2B737B9}" presName="parentText" presStyleLbl="node1" presStyleIdx="0" presStyleCnt="4">
        <dgm:presLayoutVars>
          <dgm:chMax val="0"/>
          <dgm:bulletEnabled val="1"/>
        </dgm:presLayoutVars>
      </dgm:prSet>
      <dgm:spPr/>
      <dgm:t>
        <a:bodyPr/>
        <a:lstStyle/>
        <a:p>
          <a:endParaRPr lang="en-US"/>
        </a:p>
      </dgm:t>
    </dgm:pt>
    <dgm:pt modelId="{F5FA5DA0-0CE2-4A14-9D4D-78336B82213A}" type="pres">
      <dgm:prSet presAssocID="{DD3EED48-E09D-4E57-A6B5-6ADDD909ED0F}" presName="spacer" presStyleCnt="0"/>
      <dgm:spPr/>
      <dgm:t>
        <a:bodyPr/>
        <a:lstStyle/>
        <a:p>
          <a:endParaRPr lang="en-US"/>
        </a:p>
      </dgm:t>
    </dgm:pt>
    <dgm:pt modelId="{18FB2E9C-CDAB-4E50-A5C2-9660EB5D9AFC}" type="pres">
      <dgm:prSet presAssocID="{0D7B6CEE-8025-43E1-B09C-02C5825A932C}" presName="parentText" presStyleLbl="node1" presStyleIdx="1" presStyleCnt="4">
        <dgm:presLayoutVars>
          <dgm:chMax val="0"/>
          <dgm:bulletEnabled val="1"/>
        </dgm:presLayoutVars>
      </dgm:prSet>
      <dgm:spPr/>
      <dgm:t>
        <a:bodyPr/>
        <a:lstStyle/>
        <a:p>
          <a:endParaRPr lang="en-US"/>
        </a:p>
      </dgm:t>
    </dgm:pt>
    <dgm:pt modelId="{0EB6385F-CE65-4EDC-BEF1-D43F14506913}" type="pres">
      <dgm:prSet presAssocID="{25CBF243-108C-4823-86ED-BE32BDD76E7E}" presName="spacer" presStyleCnt="0"/>
      <dgm:spPr/>
      <dgm:t>
        <a:bodyPr/>
        <a:lstStyle/>
        <a:p>
          <a:endParaRPr lang="en-US"/>
        </a:p>
      </dgm:t>
    </dgm:pt>
    <dgm:pt modelId="{CEB8D753-7A06-4405-8777-5343021ED9EA}" type="pres">
      <dgm:prSet presAssocID="{D5B14072-9FC4-4FD7-B2B4-6900D709D877}" presName="parentText" presStyleLbl="node1" presStyleIdx="2" presStyleCnt="4">
        <dgm:presLayoutVars>
          <dgm:chMax val="0"/>
          <dgm:bulletEnabled val="1"/>
        </dgm:presLayoutVars>
      </dgm:prSet>
      <dgm:spPr/>
      <dgm:t>
        <a:bodyPr/>
        <a:lstStyle/>
        <a:p>
          <a:endParaRPr lang="en-US"/>
        </a:p>
      </dgm:t>
    </dgm:pt>
    <dgm:pt modelId="{FB76D136-65F9-442B-9F0D-EA5CFE756AF0}" type="pres">
      <dgm:prSet presAssocID="{9A47F050-46D5-4D73-810F-887E56399DD9}" presName="spacer" presStyleCnt="0"/>
      <dgm:spPr/>
      <dgm:t>
        <a:bodyPr/>
        <a:lstStyle/>
        <a:p>
          <a:endParaRPr lang="en-US"/>
        </a:p>
      </dgm:t>
    </dgm:pt>
    <dgm:pt modelId="{EA6D0133-0917-4E1F-86C8-8152679A2F6C}" type="pres">
      <dgm:prSet presAssocID="{15F8428A-A9BB-4E54-BC6A-855138F476DC}" presName="parentText" presStyleLbl="node1" presStyleIdx="3" presStyleCnt="4">
        <dgm:presLayoutVars>
          <dgm:chMax val="0"/>
          <dgm:bulletEnabled val="1"/>
        </dgm:presLayoutVars>
      </dgm:prSet>
      <dgm:spPr/>
      <dgm:t>
        <a:bodyPr/>
        <a:lstStyle/>
        <a:p>
          <a:endParaRPr lang="en-US"/>
        </a:p>
      </dgm:t>
    </dgm:pt>
  </dgm:ptLst>
  <dgm:cxnLst>
    <dgm:cxn modelId="{C370FCDC-2971-44AF-8500-1F7C57E97DE6}" type="presOf" srcId="{15F8428A-A9BB-4E54-BC6A-855138F476DC}" destId="{EA6D0133-0917-4E1F-86C8-8152679A2F6C}" srcOrd="0" destOrd="0" presId="urn:microsoft.com/office/officeart/2005/8/layout/vList2"/>
    <dgm:cxn modelId="{A1DBA761-B367-4158-BAA5-7FD384C70F92}" srcId="{6F430677-8BB4-48DB-B52C-FC39EAA661E6}" destId="{0D7B6CEE-8025-43E1-B09C-02C5825A932C}" srcOrd="1" destOrd="0" parTransId="{5DE20941-CEBD-4077-B6F4-53A24D398E2E}" sibTransId="{25CBF243-108C-4823-86ED-BE32BDD76E7E}"/>
    <dgm:cxn modelId="{059A56EE-F7AE-465A-A0F5-120C9EE641EB}" srcId="{6F430677-8BB4-48DB-B52C-FC39EAA661E6}" destId="{15F8428A-A9BB-4E54-BC6A-855138F476DC}" srcOrd="3" destOrd="0" parTransId="{67CEAB34-B626-4441-9679-05D84D44B1B9}" sibTransId="{178691F7-692A-4864-A785-AAB11E2B4C4E}"/>
    <dgm:cxn modelId="{B3E89C06-9F64-4E01-8602-233318D4B49E}" type="presOf" srcId="{D5B14072-9FC4-4FD7-B2B4-6900D709D877}" destId="{CEB8D753-7A06-4405-8777-5343021ED9EA}" srcOrd="0" destOrd="0" presId="urn:microsoft.com/office/officeart/2005/8/layout/vList2"/>
    <dgm:cxn modelId="{8E9C7C8C-644B-4B40-A284-7B45BD805FD6}" type="presOf" srcId="{6F430677-8BB4-48DB-B52C-FC39EAA661E6}" destId="{4429B4CB-8014-4FF1-9B08-9ED1BC092EF2}" srcOrd="0" destOrd="0" presId="urn:microsoft.com/office/officeart/2005/8/layout/vList2"/>
    <dgm:cxn modelId="{38EF0F35-1804-4B2B-9F49-58A6BB18ACD0}" type="presOf" srcId="{0D7B6CEE-8025-43E1-B09C-02C5825A932C}" destId="{18FB2E9C-CDAB-4E50-A5C2-9660EB5D9AFC}" srcOrd="0" destOrd="0" presId="urn:microsoft.com/office/officeart/2005/8/layout/vList2"/>
    <dgm:cxn modelId="{5A6389B1-8CD0-43BA-B147-611E40A97FD3}" srcId="{6F430677-8BB4-48DB-B52C-FC39EAA661E6}" destId="{C82E0D13-6C6D-4D3F-B429-41D0A2B737B9}" srcOrd="0" destOrd="0" parTransId="{FDC9D699-37E0-4561-AAA1-2B5627266A7F}" sibTransId="{DD3EED48-E09D-4E57-A6B5-6ADDD909ED0F}"/>
    <dgm:cxn modelId="{9EFFF4EE-FDF7-4016-97D6-D1A9CC000EBA}" type="presOf" srcId="{C82E0D13-6C6D-4D3F-B429-41D0A2B737B9}" destId="{F0EA2286-FF60-4D87-8D50-33ACA0FA078B}" srcOrd="0" destOrd="0" presId="urn:microsoft.com/office/officeart/2005/8/layout/vList2"/>
    <dgm:cxn modelId="{F1D0C8C9-5D41-499F-AA89-19810128AABE}" srcId="{6F430677-8BB4-48DB-B52C-FC39EAA661E6}" destId="{D5B14072-9FC4-4FD7-B2B4-6900D709D877}" srcOrd="2" destOrd="0" parTransId="{42A41B2F-007F-4EFA-BC61-004AE3253035}" sibTransId="{9A47F050-46D5-4D73-810F-887E56399DD9}"/>
    <dgm:cxn modelId="{2DFA123E-8758-4978-971A-256867F5BD03}" type="presParOf" srcId="{4429B4CB-8014-4FF1-9B08-9ED1BC092EF2}" destId="{F0EA2286-FF60-4D87-8D50-33ACA0FA078B}" srcOrd="0" destOrd="0" presId="urn:microsoft.com/office/officeart/2005/8/layout/vList2"/>
    <dgm:cxn modelId="{2C9FDB14-4FAD-47F3-98BC-F86EA42E01DF}" type="presParOf" srcId="{4429B4CB-8014-4FF1-9B08-9ED1BC092EF2}" destId="{F5FA5DA0-0CE2-4A14-9D4D-78336B82213A}" srcOrd="1" destOrd="0" presId="urn:microsoft.com/office/officeart/2005/8/layout/vList2"/>
    <dgm:cxn modelId="{2FE67B8F-9260-4FF0-A136-59CBD0B49912}" type="presParOf" srcId="{4429B4CB-8014-4FF1-9B08-9ED1BC092EF2}" destId="{18FB2E9C-CDAB-4E50-A5C2-9660EB5D9AFC}" srcOrd="2" destOrd="0" presId="urn:microsoft.com/office/officeart/2005/8/layout/vList2"/>
    <dgm:cxn modelId="{A675E1BF-419E-47C5-A86E-9B29D3F5B06B}" type="presParOf" srcId="{4429B4CB-8014-4FF1-9B08-9ED1BC092EF2}" destId="{0EB6385F-CE65-4EDC-BEF1-D43F14506913}" srcOrd="3" destOrd="0" presId="urn:microsoft.com/office/officeart/2005/8/layout/vList2"/>
    <dgm:cxn modelId="{24336C0F-1B7D-44C6-910A-A54C71245051}" type="presParOf" srcId="{4429B4CB-8014-4FF1-9B08-9ED1BC092EF2}" destId="{CEB8D753-7A06-4405-8777-5343021ED9EA}" srcOrd="4" destOrd="0" presId="urn:microsoft.com/office/officeart/2005/8/layout/vList2"/>
    <dgm:cxn modelId="{7FA54938-159B-4313-8111-5F7EFA030CC8}" type="presParOf" srcId="{4429B4CB-8014-4FF1-9B08-9ED1BC092EF2}" destId="{FB76D136-65F9-442B-9F0D-EA5CFE756AF0}" srcOrd="5" destOrd="0" presId="urn:microsoft.com/office/officeart/2005/8/layout/vList2"/>
    <dgm:cxn modelId="{35A14D7F-76E7-4E2F-B960-93A09BA6A819}" type="presParOf" srcId="{4429B4CB-8014-4FF1-9B08-9ED1BC092EF2}" destId="{EA6D0133-0917-4E1F-86C8-8152679A2F6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7BA541-E123-4069-9D41-A6F6786C9FA0}" type="doc">
      <dgm:prSet loTypeId="urn:microsoft.com/office/officeart/2005/8/layout/vList2" loCatId="list" qsTypeId="urn:microsoft.com/office/officeart/2005/8/quickstyle/simple1" qsCatId="simple" csTypeId="urn:microsoft.com/office/officeart/2005/8/colors/accent4_3" csCatId="accent4" phldr="1"/>
      <dgm:spPr/>
      <dgm:t>
        <a:bodyPr/>
        <a:lstStyle/>
        <a:p>
          <a:endParaRPr lang="en-US"/>
        </a:p>
      </dgm:t>
    </dgm:pt>
    <dgm:pt modelId="{89E8BA92-64FE-41BC-BFAE-9869A4597D75}">
      <dgm:prSet/>
      <dgm:spPr/>
      <dgm:t>
        <a:bodyPr/>
        <a:lstStyle/>
        <a:p>
          <a:pPr rtl="0"/>
          <a:r>
            <a:rPr lang="en-US" dirty="0" smtClean="0"/>
            <a:t>Abscess/urinomas</a:t>
          </a:r>
          <a:endParaRPr lang="en-US" dirty="0"/>
        </a:p>
      </dgm:t>
    </dgm:pt>
    <dgm:pt modelId="{C1870999-74BB-430A-9FC9-D89AFC03B5ED}" type="parTrans" cxnId="{444DF47A-CD6E-43FE-8A47-4FA19FC2C273}">
      <dgm:prSet/>
      <dgm:spPr/>
      <dgm:t>
        <a:bodyPr/>
        <a:lstStyle/>
        <a:p>
          <a:endParaRPr lang="en-US"/>
        </a:p>
      </dgm:t>
    </dgm:pt>
    <dgm:pt modelId="{6267F1FD-5CC8-478E-8528-949CD4245A0D}" type="sibTrans" cxnId="{444DF47A-CD6E-43FE-8A47-4FA19FC2C273}">
      <dgm:prSet/>
      <dgm:spPr/>
      <dgm:t>
        <a:bodyPr/>
        <a:lstStyle/>
        <a:p>
          <a:endParaRPr lang="en-US"/>
        </a:p>
      </dgm:t>
    </dgm:pt>
    <dgm:pt modelId="{61E9900C-F516-44E1-ACAC-7A22605D6393}">
      <dgm:prSet/>
      <dgm:spPr/>
      <dgm:t>
        <a:bodyPr/>
        <a:lstStyle/>
        <a:p>
          <a:pPr rtl="0"/>
          <a:r>
            <a:rPr lang="en-US" dirty="0" smtClean="0"/>
            <a:t>Sepsis</a:t>
          </a:r>
          <a:endParaRPr lang="en-US" dirty="0"/>
        </a:p>
      </dgm:t>
    </dgm:pt>
    <dgm:pt modelId="{2AFFF053-E8B3-401D-8B7F-29C70028BC9F}" type="parTrans" cxnId="{870ADA25-B081-4BEC-A6AB-6EFFD7932248}">
      <dgm:prSet/>
      <dgm:spPr/>
      <dgm:t>
        <a:bodyPr/>
        <a:lstStyle/>
        <a:p>
          <a:endParaRPr lang="en-US"/>
        </a:p>
      </dgm:t>
    </dgm:pt>
    <dgm:pt modelId="{13A84727-E464-481D-838E-8FBAA08CE16F}" type="sibTrans" cxnId="{870ADA25-B081-4BEC-A6AB-6EFFD7932248}">
      <dgm:prSet/>
      <dgm:spPr/>
      <dgm:t>
        <a:bodyPr/>
        <a:lstStyle/>
        <a:p>
          <a:endParaRPr lang="en-US"/>
        </a:p>
      </dgm:t>
    </dgm:pt>
    <dgm:pt modelId="{C808A6C3-9105-40F8-BFC0-DD1E506DC186}">
      <dgm:prSet/>
      <dgm:spPr/>
      <dgm:t>
        <a:bodyPr/>
        <a:lstStyle/>
        <a:p>
          <a:pPr rtl="0"/>
          <a:r>
            <a:rPr lang="en-US" dirty="0" smtClean="0"/>
            <a:t>Fistula</a:t>
          </a:r>
          <a:endParaRPr lang="en-US" dirty="0"/>
        </a:p>
      </dgm:t>
    </dgm:pt>
    <dgm:pt modelId="{AC7F8374-8668-4490-A80C-72BAB53181B6}" type="parTrans" cxnId="{3C2D7CC9-D24A-4A85-8D8B-E43EF5D6AD4F}">
      <dgm:prSet/>
      <dgm:spPr/>
      <dgm:t>
        <a:bodyPr/>
        <a:lstStyle/>
        <a:p>
          <a:endParaRPr lang="en-US"/>
        </a:p>
      </dgm:t>
    </dgm:pt>
    <dgm:pt modelId="{24ED4288-0796-4FD9-9E86-FA1B616C944B}" type="sibTrans" cxnId="{3C2D7CC9-D24A-4A85-8D8B-E43EF5D6AD4F}">
      <dgm:prSet/>
      <dgm:spPr/>
      <dgm:t>
        <a:bodyPr/>
        <a:lstStyle/>
        <a:p>
          <a:endParaRPr lang="en-US"/>
        </a:p>
      </dgm:t>
    </dgm:pt>
    <dgm:pt modelId="{E518B539-F3EE-4821-868C-4061F5207177}">
      <dgm:prSet/>
      <dgm:spPr/>
      <dgm:t>
        <a:bodyPr/>
        <a:lstStyle/>
        <a:p>
          <a:pPr rtl="0"/>
          <a:r>
            <a:rPr lang="en-US" dirty="0" smtClean="0"/>
            <a:t>Renal atrophy</a:t>
          </a:r>
          <a:endParaRPr lang="en-US" dirty="0"/>
        </a:p>
      </dgm:t>
    </dgm:pt>
    <dgm:pt modelId="{EB158753-C2DD-408F-B47A-286394F5D873}" type="parTrans" cxnId="{FF6FD581-22D1-49B2-9C2B-396A4CDFFB42}">
      <dgm:prSet/>
      <dgm:spPr/>
      <dgm:t>
        <a:bodyPr/>
        <a:lstStyle/>
        <a:p>
          <a:endParaRPr lang="en-US"/>
        </a:p>
      </dgm:t>
    </dgm:pt>
    <dgm:pt modelId="{FEAA5CC5-EB22-4F62-9795-71D00D169B12}" type="sibTrans" cxnId="{FF6FD581-22D1-49B2-9C2B-396A4CDFFB42}">
      <dgm:prSet/>
      <dgm:spPr/>
      <dgm:t>
        <a:bodyPr/>
        <a:lstStyle/>
        <a:p>
          <a:endParaRPr lang="en-US"/>
        </a:p>
      </dgm:t>
    </dgm:pt>
    <dgm:pt modelId="{FF11D671-8679-41A2-B560-62B6E3C0DE5D}">
      <dgm:prSet/>
      <dgm:spPr/>
      <dgm:t>
        <a:bodyPr/>
        <a:lstStyle/>
        <a:p>
          <a:pPr rtl="0"/>
          <a:r>
            <a:rPr lang="en-US" dirty="0" smtClean="0"/>
            <a:t>Rhabdomyolysis/myoglobinuria</a:t>
          </a:r>
          <a:endParaRPr lang="en-US" dirty="0"/>
        </a:p>
      </dgm:t>
    </dgm:pt>
    <dgm:pt modelId="{802832FE-C7F4-4662-A297-B48F8B13C1BA}" type="parTrans" cxnId="{1658CDF9-B2AB-43E5-803A-D695B1650585}">
      <dgm:prSet/>
      <dgm:spPr/>
      <dgm:t>
        <a:bodyPr/>
        <a:lstStyle/>
        <a:p>
          <a:endParaRPr lang="en-US"/>
        </a:p>
      </dgm:t>
    </dgm:pt>
    <dgm:pt modelId="{796E1874-2E0D-47C0-935B-5B21CB28E38C}" type="sibTrans" cxnId="{1658CDF9-B2AB-43E5-803A-D695B1650585}">
      <dgm:prSet/>
      <dgm:spPr/>
      <dgm:t>
        <a:bodyPr/>
        <a:lstStyle/>
        <a:p>
          <a:endParaRPr lang="en-US"/>
        </a:p>
      </dgm:t>
    </dgm:pt>
    <dgm:pt modelId="{99E7B8C9-FD79-4B98-8E4C-C96AC4A20FAD}">
      <dgm:prSet/>
      <dgm:spPr/>
      <dgm:t>
        <a:bodyPr/>
        <a:lstStyle/>
        <a:p>
          <a:pPr rtl="0"/>
          <a:r>
            <a:rPr lang="en-US" dirty="0" smtClean="0"/>
            <a:t>Renal HTN</a:t>
          </a:r>
          <a:endParaRPr lang="en-US" dirty="0"/>
        </a:p>
      </dgm:t>
    </dgm:pt>
    <dgm:pt modelId="{14F78FB8-11A1-4002-BF78-A13B9A60439F}" type="parTrans" cxnId="{8A9C45C9-742E-4D67-BF31-FA527FBFBD2A}">
      <dgm:prSet/>
      <dgm:spPr/>
      <dgm:t>
        <a:bodyPr/>
        <a:lstStyle/>
        <a:p>
          <a:endParaRPr lang="en-US"/>
        </a:p>
      </dgm:t>
    </dgm:pt>
    <dgm:pt modelId="{E88DB952-457C-449F-9279-A7924E6280FA}" type="sibTrans" cxnId="{8A9C45C9-742E-4D67-BF31-FA527FBFBD2A}">
      <dgm:prSet/>
      <dgm:spPr/>
      <dgm:t>
        <a:bodyPr/>
        <a:lstStyle/>
        <a:p>
          <a:endParaRPr lang="en-US"/>
        </a:p>
      </dgm:t>
    </dgm:pt>
    <dgm:pt modelId="{27B09ADE-9AD8-4B53-BDDA-5E1EBF7E628E}">
      <dgm:prSet/>
      <dgm:spPr/>
      <dgm:t>
        <a:bodyPr/>
        <a:lstStyle/>
        <a:p>
          <a:pPr rtl="0"/>
          <a:r>
            <a:rPr lang="en-US" dirty="0" smtClean="0"/>
            <a:t>Renal Failure</a:t>
          </a:r>
          <a:endParaRPr lang="en-US" dirty="0"/>
        </a:p>
      </dgm:t>
    </dgm:pt>
    <dgm:pt modelId="{0D01D5D3-0ABC-4E29-94ED-D1B51FCC9298}" type="parTrans" cxnId="{74FFE2D0-BCB4-4879-983A-E792A38DA457}">
      <dgm:prSet/>
      <dgm:spPr/>
      <dgm:t>
        <a:bodyPr/>
        <a:lstStyle/>
        <a:p>
          <a:endParaRPr lang="en-US"/>
        </a:p>
      </dgm:t>
    </dgm:pt>
    <dgm:pt modelId="{74F65829-7717-420F-96E7-FB929AECCE40}" type="sibTrans" cxnId="{74FFE2D0-BCB4-4879-983A-E792A38DA457}">
      <dgm:prSet/>
      <dgm:spPr/>
      <dgm:t>
        <a:bodyPr/>
        <a:lstStyle/>
        <a:p>
          <a:endParaRPr lang="en-US"/>
        </a:p>
      </dgm:t>
    </dgm:pt>
    <dgm:pt modelId="{01542B7B-0081-4695-977B-D946FBCA879A}" type="pres">
      <dgm:prSet presAssocID="{C17BA541-E123-4069-9D41-A6F6786C9FA0}" presName="linear" presStyleCnt="0">
        <dgm:presLayoutVars>
          <dgm:animLvl val="lvl"/>
          <dgm:resizeHandles val="exact"/>
        </dgm:presLayoutVars>
      </dgm:prSet>
      <dgm:spPr/>
      <dgm:t>
        <a:bodyPr/>
        <a:lstStyle/>
        <a:p>
          <a:endParaRPr lang="en-US"/>
        </a:p>
      </dgm:t>
    </dgm:pt>
    <dgm:pt modelId="{AFA5E657-1BD0-4975-A69B-76A33EC19BDA}" type="pres">
      <dgm:prSet presAssocID="{89E8BA92-64FE-41BC-BFAE-9869A4597D75}" presName="parentText" presStyleLbl="node1" presStyleIdx="0" presStyleCnt="7">
        <dgm:presLayoutVars>
          <dgm:chMax val="0"/>
          <dgm:bulletEnabled val="1"/>
        </dgm:presLayoutVars>
      </dgm:prSet>
      <dgm:spPr/>
      <dgm:t>
        <a:bodyPr/>
        <a:lstStyle/>
        <a:p>
          <a:endParaRPr lang="en-US"/>
        </a:p>
      </dgm:t>
    </dgm:pt>
    <dgm:pt modelId="{037906E3-58B1-4632-974C-AD66959848F2}" type="pres">
      <dgm:prSet presAssocID="{6267F1FD-5CC8-478E-8528-949CD4245A0D}" presName="spacer" presStyleCnt="0"/>
      <dgm:spPr/>
      <dgm:t>
        <a:bodyPr/>
        <a:lstStyle/>
        <a:p>
          <a:endParaRPr lang="en-US"/>
        </a:p>
      </dgm:t>
    </dgm:pt>
    <dgm:pt modelId="{6CC80A45-0595-4CB1-8EEB-DBE0B11124BD}" type="pres">
      <dgm:prSet presAssocID="{61E9900C-F516-44E1-ACAC-7A22605D6393}" presName="parentText" presStyleLbl="node1" presStyleIdx="1" presStyleCnt="7">
        <dgm:presLayoutVars>
          <dgm:chMax val="0"/>
          <dgm:bulletEnabled val="1"/>
        </dgm:presLayoutVars>
      </dgm:prSet>
      <dgm:spPr/>
      <dgm:t>
        <a:bodyPr/>
        <a:lstStyle/>
        <a:p>
          <a:endParaRPr lang="en-US"/>
        </a:p>
      </dgm:t>
    </dgm:pt>
    <dgm:pt modelId="{90A9BC12-DEDA-4D0E-A43B-20536F4D90AB}" type="pres">
      <dgm:prSet presAssocID="{13A84727-E464-481D-838E-8FBAA08CE16F}" presName="spacer" presStyleCnt="0"/>
      <dgm:spPr/>
      <dgm:t>
        <a:bodyPr/>
        <a:lstStyle/>
        <a:p>
          <a:endParaRPr lang="en-US"/>
        </a:p>
      </dgm:t>
    </dgm:pt>
    <dgm:pt modelId="{D570FA91-F2F5-4DC5-9370-09994871C91C}" type="pres">
      <dgm:prSet presAssocID="{C808A6C3-9105-40F8-BFC0-DD1E506DC186}" presName="parentText" presStyleLbl="node1" presStyleIdx="2" presStyleCnt="7">
        <dgm:presLayoutVars>
          <dgm:chMax val="0"/>
          <dgm:bulletEnabled val="1"/>
        </dgm:presLayoutVars>
      </dgm:prSet>
      <dgm:spPr/>
      <dgm:t>
        <a:bodyPr/>
        <a:lstStyle/>
        <a:p>
          <a:endParaRPr lang="en-US"/>
        </a:p>
      </dgm:t>
    </dgm:pt>
    <dgm:pt modelId="{E9F19D2C-5BAE-49D1-91CF-22C27782D62D}" type="pres">
      <dgm:prSet presAssocID="{24ED4288-0796-4FD9-9E86-FA1B616C944B}" presName="spacer" presStyleCnt="0"/>
      <dgm:spPr/>
      <dgm:t>
        <a:bodyPr/>
        <a:lstStyle/>
        <a:p>
          <a:endParaRPr lang="en-US"/>
        </a:p>
      </dgm:t>
    </dgm:pt>
    <dgm:pt modelId="{3799D453-565B-42F1-9468-78E03D9C5647}" type="pres">
      <dgm:prSet presAssocID="{E518B539-F3EE-4821-868C-4061F5207177}" presName="parentText" presStyleLbl="node1" presStyleIdx="3" presStyleCnt="7">
        <dgm:presLayoutVars>
          <dgm:chMax val="0"/>
          <dgm:bulletEnabled val="1"/>
        </dgm:presLayoutVars>
      </dgm:prSet>
      <dgm:spPr/>
      <dgm:t>
        <a:bodyPr/>
        <a:lstStyle/>
        <a:p>
          <a:endParaRPr lang="en-US"/>
        </a:p>
      </dgm:t>
    </dgm:pt>
    <dgm:pt modelId="{71AEBF6D-EB24-4F78-B674-AA03CDEAAFAF}" type="pres">
      <dgm:prSet presAssocID="{FEAA5CC5-EB22-4F62-9795-71D00D169B12}" presName="spacer" presStyleCnt="0"/>
      <dgm:spPr/>
      <dgm:t>
        <a:bodyPr/>
        <a:lstStyle/>
        <a:p>
          <a:endParaRPr lang="en-US"/>
        </a:p>
      </dgm:t>
    </dgm:pt>
    <dgm:pt modelId="{358236A5-11AE-4741-9AC9-E846808080BC}" type="pres">
      <dgm:prSet presAssocID="{FF11D671-8679-41A2-B560-62B6E3C0DE5D}" presName="parentText" presStyleLbl="node1" presStyleIdx="4" presStyleCnt="7">
        <dgm:presLayoutVars>
          <dgm:chMax val="0"/>
          <dgm:bulletEnabled val="1"/>
        </dgm:presLayoutVars>
      </dgm:prSet>
      <dgm:spPr/>
      <dgm:t>
        <a:bodyPr/>
        <a:lstStyle/>
        <a:p>
          <a:endParaRPr lang="en-US"/>
        </a:p>
      </dgm:t>
    </dgm:pt>
    <dgm:pt modelId="{401AE4E4-71A0-427C-BAFD-C4E0521322E5}" type="pres">
      <dgm:prSet presAssocID="{796E1874-2E0D-47C0-935B-5B21CB28E38C}" presName="spacer" presStyleCnt="0"/>
      <dgm:spPr/>
      <dgm:t>
        <a:bodyPr/>
        <a:lstStyle/>
        <a:p>
          <a:endParaRPr lang="en-US"/>
        </a:p>
      </dgm:t>
    </dgm:pt>
    <dgm:pt modelId="{3FABE801-A512-4DA1-80FB-A4960C6230A8}" type="pres">
      <dgm:prSet presAssocID="{99E7B8C9-FD79-4B98-8E4C-C96AC4A20FAD}" presName="parentText" presStyleLbl="node1" presStyleIdx="5" presStyleCnt="7">
        <dgm:presLayoutVars>
          <dgm:chMax val="0"/>
          <dgm:bulletEnabled val="1"/>
        </dgm:presLayoutVars>
      </dgm:prSet>
      <dgm:spPr/>
      <dgm:t>
        <a:bodyPr/>
        <a:lstStyle/>
        <a:p>
          <a:endParaRPr lang="en-US"/>
        </a:p>
      </dgm:t>
    </dgm:pt>
    <dgm:pt modelId="{201320E1-F7FA-4408-AF25-0A28443D13D0}" type="pres">
      <dgm:prSet presAssocID="{E88DB952-457C-449F-9279-A7924E6280FA}" presName="spacer" presStyleCnt="0"/>
      <dgm:spPr/>
      <dgm:t>
        <a:bodyPr/>
        <a:lstStyle/>
        <a:p>
          <a:endParaRPr lang="en-US"/>
        </a:p>
      </dgm:t>
    </dgm:pt>
    <dgm:pt modelId="{0C39F0EF-F391-43C4-8D43-15FD724E2206}" type="pres">
      <dgm:prSet presAssocID="{27B09ADE-9AD8-4B53-BDDA-5E1EBF7E628E}" presName="parentText" presStyleLbl="node1" presStyleIdx="6" presStyleCnt="7">
        <dgm:presLayoutVars>
          <dgm:chMax val="0"/>
          <dgm:bulletEnabled val="1"/>
        </dgm:presLayoutVars>
      </dgm:prSet>
      <dgm:spPr/>
      <dgm:t>
        <a:bodyPr/>
        <a:lstStyle/>
        <a:p>
          <a:endParaRPr lang="en-US"/>
        </a:p>
      </dgm:t>
    </dgm:pt>
  </dgm:ptLst>
  <dgm:cxnLst>
    <dgm:cxn modelId="{870ADA25-B081-4BEC-A6AB-6EFFD7932248}" srcId="{C17BA541-E123-4069-9D41-A6F6786C9FA0}" destId="{61E9900C-F516-44E1-ACAC-7A22605D6393}" srcOrd="1" destOrd="0" parTransId="{2AFFF053-E8B3-401D-8B7F-29C70028BC9F}" sibTransId="{13A84727-E464-481D-838E-8FBAA08CE16F}"/>
    <dgm:cxn modelId="{E5628847-15B4-4A46-BE14-0C5E0C651ABA}" type="presOf" srcId="{C17BA541-E123-4069-9D41-A6F6786C9FA0}" destId="{01542B7B-0081-4695-977B-D946FBCA879A}" srcOrd="0" destOrd="0" presId="urn:microsoft.com/office/officeart/2005/8/layout/vList2"/>
    <dgm:cxn modelId="{3C2D7CC9-D24A-4A85-8D8B-E43EF5D6AD4F}" srcId="{C17BA541-E123-4069-9D41-A6F6786C9FA0}" destId="{C808A6C3-9105-40F8-BFC0-DD1E506DC186}" srcOrd="2" destOrd="0" parTransId="{AC7F8374-8668-4490-A80C-72BAB53181B6}" sibTransId="{24ED4288-0796-4FD9-9E86-FA1B616C944B}"/>
    <dgm:cxn modelId="{444DF47A-CD6E-43FE-8A47-4FA19FC2C273}" srcId="{C17BA541-E123-4069-9D41-A6F6786C9FA0}" destId="{89E8BA92-64FE-41BC-BFAE-9869A4597D75}" srcOrd="0" destOrd="0" parTransId="{C1870999-74BB-430A-9FC9-D89AFC03B5ED}" sibTransId="{6267F1FD-5CC8-478E-8528-949CD4245A0D}"/>
    <dgm:cxn modelId="{8A9C45C9-742E-4D67-BF31-FA527FBFBD2A}" srcId="{C17BA541-E123-4069-9D41-A6F6786C9FA0}" destId="{99E7B8C9-FD79-4B98-8E4C-C96AC4A20FAD}" srcOrd="5" destOrd="0" parTransId="{14F78FB8-11A1-4002-BF78-A13B9A60439F}" sibTransId="{E88DB952-457C-449F-9279-A7924E6280FA}"/>
    <dgm:cxn modelId="{86E97966-13A9-4807-9166-CE96A43871EC}" type="presOf" srcId="{61E9900C-F516-44E1-ACAC-7A22605D6393}" destId="{6CC80A45-0595-4CB1-8EEB-DBE0B11124BD}" srcOrd="0" destOrd="0" presId="urn:microsoft.com/office/officeart/2005/8/layout/vList2"/>
    <dgm:cxn modelId="{B4FA8EE1-9456-4C63-B5CA-228229BBE8BF}" type="presOf" srcId="{FF11D671-8679-41A2-B560-62B6E3C0DE5D}" destId="{358236A5-11AE-4741-9AC9-E846808080BC}" srcOrd="0" destOrd="0" presId="urn:microsoft.com/office/officeart/2005/8/layout/vList2"/>
    <dgm:cxn modelId="{E1FA42E7-384B-441D-BFEA-F9E37577E3F0}" type="presOf" srcId="{E518B539-F3EE-4821-868C-4061F5207177}" destId="{3799D453-565B-42F1-9468-78E03D9C5647}" srcOrd="0" destOrd="0" presId="urn:microsoft.com/office/officeart/2005/8/layout/vList2"/>
    <dgm:cxn modelId="{FF6FD581-22D1-49B2-9C2B-396A4CDFFB42}" srcId="{C17BA541-E123-4069-9D41-A6F6786C9FA0}" destId="{E518B539-F3EE-4821-868C-4061F5207177}" srcOrd="3" destOrd="0" parTransId="{EB158753-C2DD-408F-B47A-286394F5D873}" sibTransId="{FEAA5CC5-EB22-4F62-9795-71D00D169B12}"/>
    <dgm:cxn modelId="{FA97A26B-DC92-4F5A-A83B-C7A4DA8354B8}" type="presOf" srcId="{27B09ADE-9AD8-4B53-BDDA-5E1EBF7E628E}" destId="{0C39F0EF-F391-43C4-8D43-15FD724E2206}" srcOrd="0" destOrd="0" presId="urn:microsoft.com/office/officeart/2005/8/layout/vList2"/>
    <dgm:cxn modelId="{0E1BD716-03F0-44A0-8010-5D80A7504929}" type="presOf" srcId="{89E8BA92-64FE-41BC-BFAE-9869A4597D75}" destId="{AFA5E657-1BD0-4975-A69B-76A33EC19BDA}" srcOrd="0" destOrd="0" presId="urn:microsoft.com/office/officeart/2005/8/layout/vList2"/>
    <dgm:cxn modelId="{74FFE2D0-BCB4-4879-983A-E792A38DA457}" srcId="{C17BA541-E123-4069-9D41-A6F6786C9FA0}" destId="{27B09ADE-9AD8-4B53-BDDA-5E1EBF7E628E}" srcOrd="6" destOrd="0" parTransId="{0D01D5D3-0ABC-4E29-94ED-D1B51FCC9298}" sibTransId="{74F65829-7717-420F-96E7-FB929AECCE40}"/>
    <dgm:cxn modelId="{07EBFB1A-E84D-40AF-90F8-F51B94609962}" type="presOf" srcId="{99E7B8C9-FD79-4B98-8E4C-C96AC4A20FAD}" destId="{3FABE801-A512-4DA1-80FB-A4960C6230A8}" srcOrd="0" destOrd="0" presId="urn:microsoft.com/office/officeart/2005/8/layout/vList2"/>
    <dgm:cxn modelId="{1658CDF9-B2AB-43E5-803A-D695B1650585}" srcId="{C17BA541-E123-4069-9D41-A6F6786C9FA0}" destId="{FF11D671-8679-41A2-B560-62B6E3C0DE5D}" srcOrd="4" destOrd="0" parTransId="{802832FE-C7F4-4662-A297-B48F8B13C1BA}" sibTransId="{796E1874-2E0D-47C0-935B-5B21CB28E38C}"/>
    <dgm:cxn modelId="{204A86F5-2FD4-4E5F-BB7F-1D8622F21CF9}" type="presOf" srcId="{C808A6C3-9105-40F8-BFC0-DD1E506DC186}" destId="{D570FA91-F2F5-4DC5-9370-09994871C91C}" srcOrd="0" destOrd="0" presId="urn:microsoft.com/office/officeart/2005/8/layout/vList2"/>
    <dgm:cxn modelId="{9C64D289-85DF-491F-8036-2B7C1C80562C}" type="presParOf" srcId="{01542B7B-0081-4695-977B-D946FBCA879A}" destId="{AFA5E657-1BD0-4975-A69B-76A33EC19BDA}" srcOrd="0" destOrd="0" presId="urn:microsoft.com/office/officeart/2005/8/layout/vList2"/>
    <dgm:cxn modelId="{DA521B1D-2329-4E91-97AB-0772FF5860EC}" type="presParOf" srcId="{01542B7B-0081-4695-977B-D946FBCA879A}" destId="{037906E3-58B1-4632-974C-AD66959848F2}" srcOrd="1" destOrd="0" presId="urn:microsoft.com/office/officeart/2005/8/layout/vList2"/>
    <dgm:cxn modelId="{A5388D63-BD7C-47FB-B22A-167046D617AC}" type="presParOf" srcId="{01542B7B-0081-4695-977B-D946FBCA879A}" destId="{6CC80A45-0595-4CB1-8EEB-DBE0B11124BD}" srcOrd="2" destOrd="0" presId="urn:microsoft.com/office/officeart/2005/8/layout/vList2"/>
    <dgm:cxn modelId="{885C4E39-35B8-4A79-A64C-2DC145245468}" type="presParOf" srcId="{01542B7B-0081-4695-977B-D946FBCA879A}" destId="{90A9BC12-DEDA-4D0E-A43B-20536F4D90AB}" srcOrd="3" destOrd="0" presId="urn:microsoft.com/office/officeart/2005/8/layout/vList2"/>
    <dgm:cxn modelId="{1A46C853-180B-4550-AA8C-2E6866B36C8E}" type="presParOf" srcId="{01542B7B-0081-4695-977B-D946FBCA879A}" destId="{D570FA91-F2F5-4DC5-9370-09994871C91C}" srcOrd="4" destOrd="0" presId="urn:microsoft.com/office/officeart/2005/8/layout/vList2"/>
    <dgm:cxn modelId="{CCCC0B44-51C2-4DFD-862E-B7F19E56E209}" type="presParOf" srcId="{01542B7B-0081-4695-977B-D946FBCA879A}" destId="{E9F19D2C-5BAE-49D1-91CF-22C27782D62D}" srcOrd="5" destOrd="0" presId="urn:microsoft.com/office/officeart/2005/8/layout/vList2"/>
    <dgm:cxn modelId="{8D18CDDF-5BAC-4EB1-9A96-3A8862557D2F}" type="presParOf" srcId="{01542B7B-0081-4695-977B-D946FBCA879A}" destId="{3799D453-565B-42F1-9468-78E03D9C5647}" srcOrd="6" destOrd="0" presId="urn:microsoft.com/office/officeart/2005/8/layout/vList2"/>
    <dgm:cxn modelId="{A290C6F2-798A-436D-AD71-F657E8C01FF5}" type="presParOf" srcId="{01542B7B-0081-4695-977B-D946FBCA879A}" destId="{71AEBF6D-EB24-4F78-B674-AA03CDEAAFAF}" srcOrd="7" destOrd="0" presId="urn:microsoft.com/office/officeart/2005/8/layout/vList2"/>
    <dgm:cxn modelId="{98E49E49-ABF5-4F5B-BFB9-72E9541F9D5E}" type="presParOf" srcId="{01542B7B-0081-4695-977B-D946FBCA879A}" destId="{358236A5-11AE-4741-9AC9-E846808080BC}" srcOrd="8" destOrd="0" presId="urn:microsoft.com/office/officeart/2005/8/layout/vList2"/>
    <dgm:cxn modelId="{2C616B8C-91AE-490E-B058-339354AAC8F4}" type="presParOf" srcId="{01542B7B-0081-4695-977B-D946FBCA879A}" destId="{401AE4E4-71A0-427C-BAFD-C4E0521322E5}" srcOrd="9" destOrd="0" presId="urn:microsoft.com/office/officeart/2005/8/layout/vList2"/>
    <dgm:cxn modelId="{6EE10CFE-2EB4-4FCC-9C96-AB14C4853F29}" type="presParOf" srcId="{01542B7B-0081-4695-977B-D946FBCA879A}" destId="{3FABE801-A512-4DA1-80FB-A4960C6230A8}" srcOrd="10" destOrd="0" presId="urn:microsoft.com/office/officeart/2005/8/layout/vList2"/>
    <dgm:cxn modelId="{A2BA33A9-E866-436F-B7BB-24622D43393E}" type="presParOf" srcId="{01542B7B-0081-4695-977B-D946FBCA879A}" destId="{201320E1-F7FA-4408-AF25-0A28443D13D0}" srcOrd="11" destOrd="0" presId="urn:microsoft.com/office/officeart/2005/8/layout/vList2"/>
    <dgm:cxn modelId="{CEB3E753-C38B-4784-BEA8-1BA7A0B0384B}" type="presParOf" srcId="{01542B7B-0081-4695-977B-D946FBCA879A}" destId="{0C39F0EF-F391-43C4-8D43-15FD724E2206}" srcOrd="12" destOrd="0" presId="urn:microsoft.com/office/officeart/2005/8/layout/vList2"/>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86A46-1826-4521-A114-53F80CCC6425}">
      <dsp:nvSpPr>
        <dsp:cNvPr id="0" name=""/>
        <dsp:cNvSpPr/>
      </dsp:nvSpPr>
      <dsp:spPr>
        <a:xfrm>
          <a:off x="130302" y="1136142"/>
          <a:ext cx="3214116" cy="3214115"/>
        </a:xfrm>
        <a:prstGeom prst="ellipse">
          <a:avLst/>
        </a:prstGeom>
        <a:solidFill>
          <a:schemeClr val="accent2">
            <a:lumMod val="20000"/>
            <a:lumOff val="8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77950" rtl="0">
            <a:lnSpc>
              <a:spcPct val="90000"/>
            </a:lnSpc>
            <a:spcBef>
              <a:spcPct val="0"/>
            </a:spcBef>
            <a:spcAft>
              <a:spcPct val="35000"/>
            </a:spcAft>
          </a:pPr>
          <a:r>
            <a:rPr lang="en-US" sz="3100" kern="1200" dirty="0" smtClean="0">
              <a:latin typeface="Arial" pitchFamily="34" charset="0"/>
              <a:cs typeface="Arial" pitchFamily="34" charset="0"/>
            </a:rPr>
            <a:t>Occurs in 8-10% of patients with abdominal trauma</a:t>
          </a:r>
          <a:endParaRPr lang="en-US" sz="3100" kern="1200" dirty="0">
            <a:latin typeface="Arial" pitchFamily="34" charset="0"/>
            <a:cs typeface="Arial" pitchFamily="34" charset="0"/>
          </a:endParaRPr>
        </a:p>
      </dsp:txBody>
      <dsp:txXfrm>
        <a:off x="579119" y="1515155"/>
        <a:ext cx="1853184" cy="2456089"/>
      </dsp:txXfrm>
    </dsp:sp>
    <dsp:sp modelId="{535B66D2-47D3-4294-A44D-004EB6BCC25A}">
      <dsp:nvSpPr>
        <dsp:cNvPr id="0" name=""/>
        <dsp:cNvSpPr/>
      </dsp:nvSpPr>
      <dsp:spPr>
        <a:xfrm>
          <a:off x="2446782" y="1136142"/>
          <a:ext cx="3214116" cy="3214115"/>
        </a:xfrm>
        <a:prstGeom prst="ellipse">
          <a:avLst/>
        </a:prstGeom>
        <a:solidFill>
          <a:schemeClr val="accent2">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ctr" defTabSz="1244600" rtl="0">
            <a:lnSpc>
              <a:spcPct val="90000"/>
            </a:lnSpc>
            <a:spcBef>
              <a:spcPct val="0"/>
            </a:spcBef>
            <a:spcAft>
              <a:spcPct val="35000"/>
            </a:spcAft>
          </a:pPr>
          <a:r>
            <a:rPr lang="en-US" sz="2800" kern="1200" dirty="0" smtClean="0">
              <a:latin typeface="Arial" pitchFamily="34" charset="0"/>
              <a:cs typeface="Arial" pitchFamily="34" charset="0"/>
            </a:rPr>
            <a:t>Accounts for 50% of all GU trauma</a:t>
          </a:r>
          <a:endParaRPr lang="en-US" sz="2800" kern="1200" dirty="0">
            <a:latin typeface="Arial" pitchFamily="34" charset="0"/>
            <a:cs typeface="Arial" pitchFamily="34" charset="0"/>
          </a:endParaRPr>
        </a:p>
        <a:p>
          <a:pPr marL="171450" lvl="1" indent="-171450" algn="l" defTabSz="755650" rtl="0">
            <a:lnSpc>
              <a:spcPct val="90000"/>
            </a:lnSpc>
            <a:spcBef>
              <a:spcPct val="0"/>
            </a:spcBef>
            <a:spcAft>
              <a:spcPct val="15000"/>
            </a:spcAft>
            <a:buChar char="••"/>
          </a:pPr>
          <a:endParaRPr lang="en-US" sz="1700" kern="1200" dirty="0"/>
        </a:p>
      </dsp:txBody>
      <dsp:txXfrm>
        <a:off x="3358896" y="1515155"/>
        <a:ext cx="1853184" cy="2456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A2286-FF60-4D87-8D50-33ACA0FA078B}">
      <dsp:nvSpPr>
        <dsp:cNvPr id="0" name=""/>
        <dsp:cNvSpPr/>
      </dsp:nvSpPr>
      <dsp:spPr>
        <a:xfrm>
          <a:off x="0" y="511523"/>
          <a:ext cx="4040188" cy="671580"/>
        </a:xfrm>
        <a:prstGeom prst="roundRect">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Sepsis</a:t>
          </a:r>
          <a:endParaRPr lang="en-US" sz="2800" kern="1200" dirty="0"/>
        </a:p>
      </dsp:txBody>
      <dsp:txXfrm>
        <a:off x="32784" y="544307"/>
        <a:ext cx="3974620" cy="606012"/>
      </dsp:txXfrm>
    </dsp:sp>
    <dsp:sp modelId="{18FB2E9C-CDAB-4E50-A5C2-9660EB5D9AFC}">
      <dsp:nvSpPr>
        <dsp:cNvPr id="0" name=""/>
        <dsp:cNvSpPr/>
      </dsp:nvSpPr>
      <dsp:spPr>
        <a:xfrm>
          <a:off x="0" y="1263744"/>
          <a:ext cx="4040188" cy="671580"/>
        </a:xfrm>
        <a:prstGeom prst="roundRect">
          <a:avLst/>
        </a:prstGeom>
        <a:solidFill>
          <a:schemeClr val="accent6">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Decreased H/H</a:t>
          </a:r>
          <a:endParaRPr lang="en-US" sz="2800" kern="1200" dirty="0"/>
        </a:p>
      </dsp:txBody>
      <dsp:txXfrm>
        <a:off x="32784" y="1296528"/>
        <a:ext cx="3974620" cy="606012"/>
      </dsp:txXfrm>
    </dsp:sp>
    <dsp:sp modelId="{CEB8D753-7A06-4405-8777-5343021ED9EA}">
      <dsp:nvSpPr>
        <dsp:cNvPr id="0" name=""/>
        <dsp:cNvSpPr/>
      </dsp:nvSpPr>
      <dsp:spPr>
        <a:xfrm>
          <a:off x="0" y="2015964"/>
          <a:ext cx="4040188" cy="671580"/>
        </a:xfrm>
        <a:prstGeom prst="roundRect">
          <a:avLst/>
        </a:prstGeom>
        <a:solidFill>
          <a:schemeClr val="accent6">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Expanding perirenal mass</a:t>
          </a:r>
          <a:endParaRPr lang="en-US" sz="2800" kern="1200" dirty="0"/>
        </a:p>
      </dsp:txBody>
      <dsp:txXfrm>
        <a:off x="32784" y="2048748"/>
        <a:ext cx="3974620" cy="606012"/>
      </dsp:txXfrm>
    </dsp:sp>
    <dsp:sp modelId="{EA6D0133-0917-4E1F-86C8-8152679A2F6C}">
      <dsp:nvSpPr>
        <dsp:cNvPr id="0" name=""/>
        <dsp:cNvSpPr/>
      </dsp:nvSpPr>
      <dsp:spPr>
        <a:xfrm>
          <a:off x="0" y="2768184"/>
          <a:ext cx="4040188" cy="671580"/>
        </a:xfrm>
        <a:prstGeom prst="roundRect">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Hemodynamic instability</a:t>
          </a:r>
          <a:endParaRPr lang="en-US" sz="2800" kern="1200" dirty="0"/>
        </a:p>
      </dsp:txBody>
      <dsp:txXfrm>
        <a:off x="32784" y="2800968"/>
        <a:ext cx="3974620" cy="6060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5E657-1BD0-4975-A69B-76A33EC19BDA}">
      <dsp:nvSpPr>
        <dsp:cNvPr id="0" name=""/>
        <dsp:cNvSpPr/>
      </dsp:nvSpPr>
      <dsp:spPr>
        <a:xfrm>
          <a:off x="0" y="194587"/>
          <a:ext cx="4041775" cy="551655"/>
        </a:xfrm>
        <a:prstGeom prst="roundRect">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Abscess/urinomas</a:t>
          </a:r>
          <a:endParaRPr lang="en-US" sz="2300" kern="1200" dirty="0"/>
        </a:p>
      </dsp:txBody>
      <dsp:txXfrm>
        <a:off x="26930" y="221517"/>
        <a:ext cx="3987915" cy="497795"/>
      </dsp:txXfrm>
    </dsp:sp>
    <dsp:sp modelId="{6CC80A45-0595-4CB1-8EEB-DBE0B11124BD}">
      <dsp:nvSpPr>
        <dsp:cNvPr id="0" name=""/>
        <dsp:cNvSpPr/>
      </dsp:nvSpPr>
      <dsp:spPr>
        <a:xfrm>
          <a:off x="0" y="812482"/>
          <a:ext cx="4041775" cy="551655"/>
        </a:xfrm>
        <a:prstGeom prst="roundRect">
          <a:avLst/>
        </a:prstGeom>
        <a:solidFill>
          <a:schemeClr val="accent4">
            <a:shade val="80000"/>
            <a:hueOff val="-29426"/>
            <a:satOff val="-728"/>
            <a:lumOff val="41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Sepsis</a:t>
          </a:r>
          <a:endParaRPr lang="en-US" sz="2300" kern="1200" dirty="0"/>
        </a:p>
      </dsp:txBody>
      <dsp:txXfrm>
        <a:off x="26930" y="839412"/>
        <a:ext cx="3987915" cy="497795"/>
      </dsp:txXfrm>
    </dsp:sp>
    <dsp:sp modelId="{D570FA91-F2F5-4DC5-9370-09994871C91C}">
      <dsp:nvSpPr>
        <dsp:cNvPr id="0" name=""/>
        <dsp:cNvSpPr/>
      </dsp:nvSpPr>
      <dsp:spPr>
        <a:xfrm>
          <a:off x="0" y="1430377"/>
          <a:ext cx="4041775" cy="551655"/>
        </a:xfrm>
        <a:prstGeom prst="roundRect">
          <a:avLst/>
        </a:prstGeom>
        <a:solidFill>
          <a:schemeClr val="accent4">
            <a:shade val="80000"/>
            <a:hueOff val="-58853"/>
            <a:satOff val="-1455"/>
            <a:lumOff val="83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Fistula</a:t>
          </a:r>
          <a:endParaRPr lang="en-US" sz="2300" kern="1200" dirty="0"/>
        </a:p>
      </dsp:txBody>
      <dsp:txXfrm>
        <a:off x="26930" y="1457307"/>
        <a:ext cx="3987915" cy="497795"/>
      </dsp:txXfrm>
    </dsp:sp>
    <dsp:sp modelId="{3799D453-565B-42F1-9468-78E03D9C5647}">
      <dsp:nvSpPr>
        <dsp:cNvPr id="0" name=""/>
        <dsp:cNvSpPr/>
      </dsp:nvSpPr>
      <dsp:spPr>
        <a:xfrm>
          <a:off x="0" y="2048272"/>
          <a:ext cx="4041775" cy="551655"/>
        </a:xfrm>
        <a:prstGeom prst="roundRect">
          <a:avLst/>
        </a:prstGeom>
        <a:solidFill>
          <a:schemeClr val="accent4">
            <a:shade val="80000"/>
            <a:hueOff val="-88279"/>
            <a:satOff val="-2183"/>
            <a:lumOff val="124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Renal atrophy</a:t>
          </a:r>
          <a:endParaRPr lang="en-US" sz="2300" kern="1200" dirty="0"/>
        </a:p>
      </dsp:txBody>
      <dsp:txXfrm>
        <a:off x="26930" y="2075202"/>
        <a:ext cx="3987915" cy="497795"/>
      </dsp:txXfrm>
    </dsp:sp>
    <dsp:sp modelId="{358236A5-11AE-4741-9AC9-E846808080BC}">
      <dsp:nvSpPr>
        <dsp:cNvPr id="0" name=""/>
        <dsp:cNvSpPr/>
      </dsp:nvSpPr>
      <dsp:spPr>
        <a:xfrm>
          <a:off x="0" y="2666167"/>
          <a:ext cx="4041775" cy="551655"/>
        </a:xfrm>
        <a:prstGeom prst="roundRect">
          <a:avLst/>
        </a:prstGeom>
        <a:solidFill>
          <a:schemeClr val="accent4">
            <a:shade val="80000"/>
            <a:hueOff val="-117705"/>
            <a:satOff val="-2910"/>
            <a:lumOff val="166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Rhabdomyolysis/myoglobinuria</a:t>
          </a:r>
          <a:endParaRPr lang="en-US" sz="2300" kern="1200" dirty="0"/>
        </a:p>
      </dsp:txBody>
      <dsp:txXfrm>
        <a:off x="26930" y="2693097"/>
        <a:ext cx="3987915" cy="497795"/>
      </dsp:txXfrm>
    </dsp:sp>
    <dsp:sp modelId="{3FABE801-A512-4DA1-80FB-A4960C6230A8}">
      <dsp:nvSpPr>
        <dsp:cNvPr id="0" name=""/>
        <dsp:cNvSpPr/>
      </dsp:nvSpPr>
      <dsp:spPr>
        <a:xfrm>
          <a:off x="0" y="3284062"/>
          <a:ext cx="4041775" cy="551655"/>
        </a:xfrm>
        <a:prstGeom prst="roundRect">
          <a:avLst/>
        </a:prstGeom>
        <a:solidFill>
          <a:schemeClr val="accent4">
            <a:shade val="80000"/>
            <a:hueOff val="-147131"/>
            <a:satOff val="-3638"/>
            <a:lumOff val="208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Renal HTN</a:t>
          </a:r>
          <a:endParaRPr lang="en-US" sz="2300" kern="1200" dirty="0"/>
        </a:p>
      </dsp:txBody>
      <dsp:txXfrm>
        <a:off x="26930" y="3310992"/>
        <a:ext cx="3987915" cy="497795"/>
      </dsp:txXfrm>
    </dsp:sp>
    <dsp:sp modelId="{0C39F0EF-F391-43C4-8D43-15FD724E2206}">
      <dsp:nvSpPr>
        <dsp:cNvPr id="0" name=""/>
        <dsp:cNvSpPr/>
      </dsp:nvSpPr>
      <dsp:spPr>
        <a:xfrm>
          <a:off x="0" y="3901957"/>
          <a:ext cx="4041775" cy="551655"/>
        </a:xfrm>
        <a:prstGeom prst="roundRect">
          <a:avLst/>
        </a:prstGeom>
        <a:solidFill>
          <a:schemeClr val="accent4">
            <a:shade val="80000"/>
            <a:hueOff val="-176558"/>
            <a:satOff val="-4365"/>
            <a:lumOff val="249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Renal Failure</a:t>
          </a:r>
          <a:endParaRPr lang="en-US" sz="2300" kern="1200" dirty="0"/>
        </a:p>
      </dsp:txBody>
      <dsp:txXfrm>
        <a:off x="26930" y="3928887"/>
        <a:ext cx="3987915" cy="49779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3055A4-AAD1-44A8-9768-81D69A4E4C69}" type="datetimeFigureOut">
              <a:rPr lang="tr-TR" smtClean="0"/>
              <a:pPr/>
              <a:t>19.01.2020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A504EC-9B61-434B-BACA-9CF09B208489}" type="slidenum">
              <a:rPr lang="tr-TR" smtClean="0"/>
              <a:pPr/>
              <a:t>‹#›</a:t>
            </a:fld>
            <a:endParaRPr lang="tr-TR"/>
          </a:p>
        </p:txBody>
      </p:sp>
    </p:spTree>
    <p:extLst>
      <p:ext uri="{BB962C8B-B14F-4D97-AF65-F5344CB8AC3E}">
        <p14:creationId xmlns:p14="http://schemas.microsoft.com/office/powerpoint/2010/main" val="696719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0CBE47C0-3B06-469D-885B-B13D149A0645}" type="slidenum">
              <a:rPr lang="en-US"/>
              <a:pPr/>
              <a:t>4</a:t>
            </a:fld>
            <a:endParaRPr lang="en-US" dirty="0"/>
          </a:p>
        </p:txBody>
      </p:sp>
      <p:sp>
        <p:nvSpPr>
          <p:cNvPr id="75779" name="Slide Image Placeholder 1"/>
          <p:cNvSpPr>
            <a:spLocks noGrp="1" noRot="1" noChangeAspect="1" noTextEdit="1"/>
          </p:cNvSpPr>
          <p:nvPr>
            <p:ph type="sldImg"/>
          </p:nvPr>
        </p:nvSpPr>
        <p:spPr>
          <a:ln/>
        </p:spPr>
      </p:sp>
      <p:sp>
        <p:nvSpPr>
          <p:cNvPr id="75780" name="Notes Placeholder 2"/>
          <p:cNvSpPr>
            <a:spLocks noGrp="1"/>
          </p:cNvSpPr>
          <p:nvPr>
            <p:ph type="body" idx="1"/>
          </p:nvPr>
        </p:nvSpPr>
        <p:spPr>
          <a:noFill/>
          <a:ln/>
        </p:spPr>
        <p:txBody>
          <a:bodyPr/>
          <a:lstStyle/>
          <a:p>
            <a:pPr marL="225405" lvl="1" indent="-225405"/>
            <a:r>
              <a:rPr lang="en-US" dirty="0" smtClean="0">
                <a:latin typeface="Arial" pitchFamily="34" charset="0"/>
                <a:cs typeface="Arial" pitchFamily="34" charset="0"/>
              </a:rPr>
              <a:t>Blunt mechanism is the cause of 70-80% of all traumatic</a:t>
            </a:r>
            <a:r>
              <a:rPr lang="en-US" baseline="0" dirty="0" smtClean="0">
                <a:latin typeface="Arial" pitchFamily="34" charset="0"/>
                <a:cs typeface="Arial" pitchFamily="34" charset="0"/>
              </a:rPr>
              <a:t> injuries to the kidney</a:t>
            </a:r>
            <a:endParaRPr lang="en-US" dirty="0" smtClean="0">
              <a:latin typeface="Arial" pitchFamily="34" charset="0"/>
              <a:cs typeface="Arial" pitchFamily="34" charset="0"/>
            </a:endParaRPr>
          </a:p>
          <a:p>
            <a:pPr marL="225405" lvl="2" indent="-225405">
              <a:buFont typeface="Arial" pitchFamily="34" charset="0"/>
              <a:buChar char="•"/>
            </a:pPr>
            <a:r>
              <a:rPr lang="en-US" dirty="0" smtClean="0">
                <a:latin typeface="Arial" pitchFamily="34" charset="0"/>
                <a:cs typeface="Arial" pitchFamily="34" charset="0"/>
              </a:rPr>
              <a:t>Co-existing injury will occur in 14-34% of cases</a:t>
            </a:r>
          </a:p>
          <a:p>
            <a:pPr marL="225405" lvl="2" indent="-225405">
              <a:buFont typeface="Arial" pitchFamily="34" charset="0"/>
              <a:buChar char="•"/>
            </a:pPr>
            <a:r>
              <a:rPr lang="en-US" dirty="0" smtClean="0">
                <a:latin typeface="Arial" pitchFamily="34" charset="0"/>
                <a:cs typeface="Arial" pitchFamily="34" charset="0"/>
              </a:rPr>
              <a:t>Direct blow to back, flank, upper abdomen</a:t>
            </a:r>
          </a:p>
          <a:p>
            <a:pPr marL="225405" lvl="2" indent="-225405">
              <a:buFont typeface="Arial" pitchFamily="34" charset="0"/>
              <a:buChar char="•"/>
            </a:pPr>
            <a:r>
              <a:rPr lang="en-US" dirty="0" smtClean="0">
                <a:latin typeface="Arial" pitchFamily="34" charset="0"/>
                <a:cs typeface="Arial" pitchFamily="34" charset="0"/>
              </a:rPr>
              <a:t>Suspect in Fx of 10th - 12th ribs or T</a:t>
            </a:r>
            <a:r>
              <a:rPr lang="en-US" baseline="-25000" dirty="0" smtClean="0">
                <a:latin typeface="Arial" pitchFamily="34" charset="0"/>
                <a:cs typeface="Arial" pitchFamily="34" charset="0"/>
              </a:rPr>
              <a:t>12</a:t>
            </a:r>
            <a:r>
              <a:rPr lang="en-US" dirty="0" smtClean="0">
                <a:latin typeface="Arial" pitchFamily="34" charset="0"/>
                <a:cs typeface="Arial" pitchFamily="34" charset="0"/>
              </a:rPr>
              <a:t>, L</a:t>
            </a:r>
            <a:r>
              <a:rPr lang="en-US" baseline="-25000" dirty="0" smtClean="0">
                <a:latin typeface="Arial" pitchFamily="34" charset="0"/>
                <a:cs typeface="Arial" pitchFamily="34" charset="0"/>
              </a:rPr>
              <a:t>1</a:t>
            </a:r>
            <a:r>
              <a:rPr lang="en-US" dirty="0" smtClean="0">
                <a:latin typeface="Arial" pitchFamily="34" charset="0"/>
                <a:cs typeface="Arial" pitchFamily="34" charset="0"/>
              </a:rPr>
              <a:t>, L</a:t>
            </a:r>
            <a:r>
              <a:rPr lang="en-US" baseline="-25000" dirty="0" smtClean="0">
                <a:latin typeface="Arial" pitchFamily="34" charset="0"/>
                <a:cs typeface="Arial" pitchFamily="34" charset="0"/>
              </a:rPr>
              <a:t>2</a:t>
            </a:r>
            <a:endParaRPr lang="en-US" dirty="0" smtClean="0">
              <a:latin typeface="Arial" pitchFamily="34" charset="0"/>
              <a:cs typeface="Arial" pitchFamily="34" charset="0"/>
            </a:endParaRPr>
          </a:p>
          <a:p>
            <a:pPr marL="225405" lvl="2" indent="-225405">
              <a:buFont typeface="Arial" pitchFamily="34" charset="0"/>
              <a:buChar char="•"/>
            </a:pPr>
            <a:r>
              <a:rPr lang="en-US" dirty="0" smtClean="0">
                <a:latin typeface="Arial" pitchFamily="34" charset="0"/>
                <a:cs typeface="Arial" pitchFamily="34" charset="0"/>
              </a:rPr>
              <a:t>Acceleration/Deceleration</a:t>
            </a:r>
          </a:p>
          <a:p>
            <a:pPr marL="225405" lvl="2" indent="-225405">
              <a:buFont typeface="Arial" pitchFamily="34" charset="0"/>
              <a:buChar char="•"/>
            </a:pPr>
            <a:r>
              <a:rPr lang="en-US" dirty="0" smtClean="0">
                <a:latin typeface="Arial" pitchFamily="34" charset="0"/>
                <a:cs typeface="Arial" pitchFamily="34" charset="0"/>
              </a:rPr>
              <a:t>Shearing of renal artery/vein</a:t>
            </a:r>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11_Genitourinary Injuries</a:t>
            </a:r>
            <a:endParaRPr lang="en-US" dirty="0"/>
          </a:p>
        </p:txBody>
      </p:sp>
    </p:spTree>
    <p:extLst>
      <p:ext uri="{BB962C8B-B14F-4D97-AF65-F5344CB8AC3E}">
        <p14:creationId xmlns:p14="http://schemas.microsoft.com/office/powerpoint/2010/main" val="1549576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E89E38A8-241A-4500-A15B-FCBCB52237A8}" type="slidenum">
              <a:rPr lang="en-US"/>
              <a:pPr/>
              <a:t>65</a:t>
            </a:fld>
            <a:endParaRPr lang="en-US" dirty="0"/>
          </a:p>
        </p:txBody>
      </p:sp>
      <p:sp>
        <p:nvSpPr>
          <p:cNvPr id="95235" name="Slide Image Placeholder 1"/>
          <p:cNvSpPr>
            <a:spLocks noGrp="1" noRot="1" noChangeAspect="1" noTextEdit="1"/>
          </p:cNvSpPr>
          <p:nvPr>
            <p:ph type="sldImg"/>
          </p:nvPr>
        </p:nvSpPr>
        <p:spPr>
          <a:ln/>
        </p:spPr>
      </p:sp>
      <p:sp>
        <p:nvSpPr>
          <p:cNvPr id="95236" name="Notes Placeholder 2"/>
          <p:cNvSpPr>
            <a:spLocks noGrp="1"/>
          </p:cNvSpPr>
          <p:nvPr>
            <p:ph type="body" idx="1"/>
          </p:nvPr>
        </p:nvSpPr>
        <p:spPr>
          <a:noFill/>
          <a:ln/>
        </p:spPr>
        <p:txBody>
          <a:bodyPr/>
          <a:lstStyle/>
          <a:p>
            <a:pPr eaLnBrk="1" hangingPunct="1"/>
            <a:r>
              <a:rPr lang="en-US" dirty="0" smtClean="0"/>
              <a:t>Death from a bladder injury is usually attributed to hemorrhage, sepsis and anorectal injury. These causes of death are usually associated with missed injuries or an appreciation of how sick the patient was either due to their age, an underlying medical condition or their ability to compensate.  </a:t>
            </a:r>
          </a:p>
          <a:p>
            <a:pPr defTabSz="914318">
              <a:defRPr/>
            </a:pPr>
            <a:r>
              <a:rPr lang="en-US" dirty="0" smtClean="0"/>
              <a:t>Catheter care/perineal care prevents infection from the indwelling and suprapubic catheters.  Adequate fluid intake to maintain urine output also prevents bladder infections.  Antispasmodic medication may help should the patient experience bladder spasms.  </a:t>
            </a:r>
          </a:p>
          <a:p>
            <a:pPr eaLnBrk="1" hangingPunct="1"/>
            <a:endParaRPr lang="en-US" dirty="0" smtClean="0"/>
          </a:p>
          <a:p>
            <a:pPr eaLnBrk="1" hangingPunct="1"/>
            <a:r>
              <a:rPr lang="en-US" dirty="0" smtClean="0"/>
              <a:t>Catheter care/perineal care prevents infection from the indwelling and suprapubic catheters.  Adequate fluid intake to maintain urine output also prevents bladder infections.  Antispasmodic medication may help should the patient experience bladder spasms.  </a:t>
            </a:r>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11_Genitourinary Injuries</a:t>
            </a:r>
            <a:endParaRPr lang="en-US" dirty="0"/>
          </a:p>
        </p:txBody>
      </p:sp>
    </p:spTree>
    <p:extLst>
      <p:ext uri="{BB962C8B-B14F-4D97-AF65-F5344CB8AC3E}">
        <p14:creationId xmlns:p14="http://schemas.microsoft.com/office/powerpoint/2010/main" val="23721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1144588" y="363538"/>
            <a:ext cx="4570412" cy="3429000"/>
          </a:xfrm>
          <a:ln/>
        </p:spPr>
      </p:sp>
      <p:sp>
        <p:nvSpPr>
          <p:cNvPr id="183299" name="Rectangle 3"/>
          <p:cNvSpPr>
            <a:spLocks noGrp="1" noChangeArrowheads="1"/>
          </p:cNvSpPr>
          <p:nvPr>
            <p:ph type="body" idx="1"/>
          </p:nvPr>
        </p:nvSpPr>
        <p:spPr>
          <a:xfrm>
            <a:off x="685800" y="4020154"/>
            <a:ext cx="5486400" cy="4107846"/>
          </a:xfrm>
          <a:noFill/>
          <a:ln/>
        </p:spPr>
        <p:txBody>
          <a:bodyPr>
            <a:normAutofit lnSpcReduction="10000"/>
          </a:bodyPr>
          <a:lstStyle/>
          <a:p>
            <a:r>
              <a:rPr lang="en-US" dirty="0"/>
              <a:t>Posterior urethral injuries are most often associated with pelvic fractures, although anterior urethra injuries are associated with straddle, GSW/penetrating, industrial and self-inflicted instrumentation events.</a:t>
            </a:r>
          </a:p>
          <a:p>
            <a:endParaRPr lang="en-US" dirty="0"/>
          </a:p>
          <a:p>
            <a:pPr defTabSz="914318">
              <a:defRPr/>
            </a:pPr>
            <a:r>
              <a:rPr lang="en-US" dirty="0"/>
              <a:t>Straddle injury was originally described in horseback riders and is the result of direct trauma. Urethral injury is a known complication.</a:t>
            </a:r>
          </a:p>
          <a:p>
            <a:endParaRPr lang="en-US" dirty="0"/>
          </a:p>
          <a:p>
            <a:r>
              <a:rPr lang="en-US" b="1" dirty="0"/>
              <a:t>AP radiograph of the pelvis. This shows bilateral inferior and superior pubic rami fractures</a:t>
            </a:r>
          </a:p>
          <a:p>
            <a:pPr marL="273026" indent="-273026">
              <a:lnSpc>
                <a:spcPct val="90000"/>
              </a:lnSpc>
            </a:pPr>
            <a:r>
              <a:rPr lang="en-US" dirty="0"/>
              <a:t>Bilateral superior and inferior rami fractures are known mechanism of injury.</a:t>
            </a:r>
          </a:p>
          <a:p>
            <a:pPr marL="273026" indent="-273026">
              <a:lnSpc>
                <a:spcPct val="90000"/>
              </a:lnSpc>
            </a:pPr>
            <a:r>
              <a:rPr lang="en-US" dirty="0"/>
              <a:t>Other mechanisms include:</a:t>
            </a:r>
          </a:p>
          <a:p>
            <a:pPr marL="673040" lvl="1" indent="-273026">
              <a:lnSpc>
                <a:spcPct val="90000"/>
              </a:lnSpc>
            </a:pPr>
            <a:r>
              <a:rPr lang="en-US" dirty="0"/>
              <a:t>GSW </a:t>
            </a:r>
          </a:p>
          <a:p>
            <a:pPr marL="673040" lvl="1" indent="-273026">
              <a:lnSpc>
                <a:spcPct val="90000"/>
              </a:lnSpc>
            </a:pPr>
            <a:r>
              <a:rPr lang="en-US" dirty="0"/>
              <a:t>Blunt force </a:t>
            </a:r>
          </a:p>
          <a:p>
            <a:pPr marL="673040" lvl="1" indent="-273026">
              <a:lnSpc>
                <a:spcPct val="90000"/>
              </a:lnSpc>
            </a:pPr>
            <a:r>
              <a:rPr lang="en-US" dirty="0"/>
              <a:t>Impalement</a:t>
            </a:r>
          </a:p>
          <a:p>
            <a:pPr marL="673040" lvl="1" indent="-273026">
              <a:lnSpc>
                <a:spcPct val="90000"/>
              </a:lnSpc>
            </a:pPr>
            <a:r>
              <a:rPr lang="en-US" dirty="0"/>
              <a:t>Assaults </a:t>
            </a:r>
          </a:p>
          <a:p>
            <a:pPr marL="673040" lvl="1" indent="-273026">
              <a:lnSpc>
                <a:spcPct val="90000"/>
              </a:lnSpc>
            </a:pPr>
            <a:r>
              <a:rPr lang="en-US" dirty="0"/>
              <a:t>Self-inflicted injuries</a:t>
            </a:r>
          </a:p>
          <a:p>
            <a:pPr marL="215881" indent="-273026" defTabSz="914318">
              <a:lnSpc>
                <a:spcPct val="90000"/>
              </a:lnSpc>
              <a:defRPr/>
            </a:pPr>
            <a:r>
              <a:rPr lang="en-US" dirty="0"/>
              <a:t>Prostatic urethral trauma is occasionally encountered in preadolescent males because of their immature  prostatic volume.</a:t>
            </a:r>
          </a:p>
          <a:p>
            <a:pPr marL="215881" indent="-273026">
              <a:lnSpc>
                <a:spcPct val="90000"/>
              </a:lnSpc>
            </a:pPr>
            <a:endParaRPr lang="en-US" dirty="0"/>
          </a:p>
          <a:p>
            <a:r>
              <a:rPr lang="en-US" dirty="0"/>
              <a:t>Associated injuries include:  </a:t>
            </a:r>
          </a:p>
          <a:p>
            <a:pPr lvl="1"/>
            <a:r>
              <a:rPr lang="en-US" dirty="0"/>
              <a:t>Pelvic fracture</a:t>
            </a:r>
          </a:p>
          <a:p>
            <a:pPr lvl="1"/>
            <a:r>
              <a:rPr lang="en-US" dirty="0"/>
              <a:t>Bladder neck injuries</a:t>
            </a:r>
          </a:p>
          <a:p>
            <a:pPr lvl="1"/>
            <a:r>
              <a:rPr lang="en-US" dirty="0"/>
              <a:t>Vaginal injuries</a:t>
            </a:r>
          </a:p>
          <a:p>
            <a:pPr eaLnBrk="1" hangingPunct="1"/>
            <a:endParaRPr lang="en-US" dirty="0"/>
          </a:p>
          <a:p>
            <a:endParaRPr lang="en-US" dirty="0"/>
          </a:p>
        </p:txBody>
      </p:sp>
      <p:sp>
        <p:nvSpPr>
          <p:cNvPr id="4" name="Slide Number Placeholder 3"/>
          <p:cNvSpPr>
            <a:spLocks noGrp="1"/>
          </p:cNvSpPr>
          <p:nvPr>
            <p:ph type="sldNum" sz="quarter" idx="5"/>
          </p:nvPr>
        </p:nvSpPr>
        <p:spPr>
          <a:xfrm>
            <a:off x="3884613" y="8685213"/>
            <a:ext cx="2971800" cy="457200"/>
          </a:xfrm>
        </p:spPr>
        <p:txBody>
          <a:bodyPr/>
          <a:lstStyle/>
          <a:p>
            <a:pPr>
              <a:defRPr/>
            </a:pPr>
            <a:fld id="{DFF05770-6818-4136-A168-5A93F96316E0}" type="slidenum">
              <a:rPr lang="en-US" smtClean="0"/>
              <a:pPr>
                <a:defRPr/>
              </a:pPr>
              <a:t>69</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11_Genitourinary Injuries</a:t>
            </a:r>
            <a:endParaRPr lang="en-US" dirty="0"/>
          </a:p>
        </p:txBody>
      </p:sp>
    </p:spTree>
    <p:extLst>
      <p:ext uri="{BB962C8B-B14F-4D97-AF65-F5344CB8AC3E}">
        <p14:creationId xmlns:p14="http://schemas.microsoft.com/office/powerpoint/2010/main" val="2707333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pPr eaLnBrk="1" hangingPunct="1"/>
            <a:r>
              <a:rPr lang="en-US" dirty="0" smtClean="0"/>
              <a:t>Urinary catheters</a:t>
            </a:r>
            <a:r>
              <a:rPr lang="en-US" baseline="0" dirty="0" smtClean="0"/>
              <a:t> </a:t>
            </a:r>
            <a:r>
              <a:rPr lang="en-US" dirty="0" smtClean="0"/>
              <a:t>should </a:t>
            </a:r>
            <a:r>
              <a:rPr lang="en-US" u="sng" dirty="0" smtClean="0"/>
              <a:t>not</a:t>
            </a:r>
            <a:r>
              <a:rPr lang="en-US" dirty="0" smtClean="0"/>
              <a:t> be passed if these are present. </a:t>
            </a:r>
          </a:p>
          <a:p>
            <a:pPr eaLnBrk="1" hangingPunct="1"/>
            <a:endParaRPr lang="en-US" dirty="0" smtClean="0"/>
          </a:p>
          <a:p>
            <a:pPr eaLnBrk="1" hangingPunct="1"/>
            <a:r>
              <a:rPr lang="en-US" dirty="0" smtClean="0"/>
              <a:t>The way to determine if the prostate has been displaced is to perform a rectal exam.  A rectal exam should be performed before passing a urinary catheter in a patient whose urethra may be disrupted, displaced bladder  and who has a fistula. </a:t>
            </a:r>
          </a:p>
          <a:p>
            <a:pPr eaLnBrk="1" hangingPunct="1"/>
            <a:r>
              <a:rPr lang="en-US" dirty="0" smtClean="0"/>
              <a:t>The rectal exam in a male is looking for a high-riding or palpable, boggy prostrate in addition to occult/frank blood.</a:t>
            </a:r>
          </a:p>
          <a:p>
            <a:pPr eaLnBrk="1" hangingPunct="1"/>
            <a:endParaRPr lang="en-US" dirty="0" smtClean="0"/>
          </a:p>
        </p:txBody>
      </p:sp>
      <p:sp>
        <p:nvSpPr>
          <p:cNvPr id="6" name="Slide Number Placeholder 3"/>
          <p:cNvSpPr>
            <a:spLocks noGrp="1"/>
          </p:cNvSpPr>
          <p:nvPr>
            <p:ph type="sldNum" sz="quarter" idx="5"/>
          </p:nvPr>
        </p:nvSpPr>
        <p:spPr>
          <a:xfrm>
            <a:off x="3884613" y="8685213"/>
            <a:ext cx="2971800" cy="457200"/>
          </a:xfrm>
        </p:spPr>
        <p:txBody>
          <a:bodyPr/>
          <a:lstStyle/>
          <a:p>
            <a:pPr>
              <a:defRPr/>
            </a:pPr>
            <a:fld id="{DFF05770-6818-4136-A168-5A93F96316E0}" type="slidenum">
              <a:rPr lang="en-US" smtClean="0"/>
              <a:pPr>
                <a:defRPr/>
              </a:pPr>
              <a:t>70</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11_Genitourinary Injuries</a:t>
            </a:r>
            <a:endParaRPr lang="en-US" dirty="0"/>
          </a:p>
        </p:txBody>
      </p:sp>
    </p:spTree>
    <p:extLst>
      <p:ext uri="{BB962C8B-B14F-4D97-AF65-F5344CB8AC3E}">
        <p14:creationId xmlns:p14="http://schemas.microsoft.com/office/powerpoint/2010/main" val="3044610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xfrm>
            <a:off x="914400" y="4343400"/>
            <a:ext cx="5029200" cy="4114800"/>
          </a:xfrm>
          <a:noFill/>
          <a:ln/>
        </p:spPr>
        <p:txBody>
          <a:bodyPr/>
          <a:lstStyle/>
          <a:p>
            <a:r>
              <a:rPr lang="en-US" dirty="0" smtClean="0"/>
              <a:t>Signs and symptoms of GU trauma:</a:t>
            </a:r>
          </a:p>
          <a:p>
            <a:pPr>
              <a:buFontTx/>
              <a:buChar char="•"/>
            </a:pPr>
            <a:r>
              <a:rPr lang="en-US" dirty="0" smtClean="0"/>
              <a:t>Signs of urinary meatus tear. Bleeding indicates urethral injury. DO NOT place a foley catheter. Consultation with a Urology Specialist will probably be necessary.</a:t>
            </a:r>
          </a:p>
          <a:p>
            <a:pPr>
              <a:buFontTx/>
              <a:buChar char="•"/>
            </a:pPr>
            <a:r>
              <a:rPr lang="en-US" dirty="0" smtClean="0"/>
              <a:t>Evidence of an open pelvis fracture. If the patient is female be sure to check for vaginal injury.</a:t>
            </a:r>
          </a:p>
          <a:p>
            <a:pPr>
              <a:buFontTx/>
              <a:buChar char="•"/>
            </a:pPr>
            <a:r>
              <a:rPr lang="en-US" dirty="0" smtClean="0"/>
              <a:t>Examine the perineal area for lacerations, hematomas, swelling, etc. A butterfly pattern can possibly indicate classic urethral, pelvis, or retroperitoneal injury. Diffuse perineal bruising can be a late sign of a pubic rami/symphysis diastases fracture.</a:t>
            </a:r>
          </a:p>
          <a:p>
            <a:pPr>
              <a:buFontTx/>
              <a:buChar char="•"/>
            </a:pPr>
            <a:r>
              <a:rPr lang="en-US" dirty="0" smtClean="0"/>
              <a:t>Examine the prostate. A boggy, palpable, or displaced prostate may indicate urethral injury.</a:t>
            </a:r>
          </a:p>
        </p:txBody>
      </p:sp>
      <p:sp>
        <p:nvSpPr>
          <p:cNvPr id="4" name="Slide Number Placeholder 3"/>
          <p:cNvSpPr>
            <a:spLocks noGrp="1"/>
          </p:cNvSpPr>
          <p:nvPr>
            <p:ph type="sldNum" sz="quarter" idx="5"/>
          </p:nvPr>
        </p:nvSpPr>
        <p:spPr>
          <a:xfrm>
            <a:off x="3884613" y="8685213"/>
            <a:ext cx="2971800" cy="457200"/>
          </a:xfrm>
        </p:spPr>
        <p:txBody>
          <a:bodyPr/>
          <a:lstStyle/>
          <a:p>
            <a:pPr>
              <a:defRPr/>
            </a:pPr>
            <a:fld id="{DFF05770-6818-4136-A168-5A93F96316E0}" type="slidenum">
              <a:rPr lang="en-US" smtClean="0"/>
              <a:pPr>
                <a:defRPr/>
              </a:pPr>
              <a:t>72</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11_Genitourinary Injuries</a:t>
            </a:r>
            <a:endParaRPr lang="en-US" dirty="0"/>
          </a:p>
        </p:txBody>
      </p:sp>
    </p:spTree>
    <p:extLst>
      <p:ext uri="{BB962C8B-B14F-4D97-AF65-F5344CB8AC3E}">
        <p14:creationId xmlns:p14="http://schemas.microsoft.com/office/powerpoint/2010/main" val="4285564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a:ln/>
        </p:spPr>
      </p:sp>
      <p:sp>
        <p:nvSpPr>
          <p:cNvPr id="304131" name="Notes Placeholder 2"/>
          <p:cNvSpPr>
            <a:spLocks noGrp="1"/>
          </p:cNvSpPr>
          <p:nvPr>
            <p:ph type="body" idx="1"/>
          </p:nvPr>
        </p:nvSpPr>
        <p:spPr>
          <a:noFill/>
          <a:ln/>
        </p:spPr>
        <p:txBody>
          <a:bodyPr/>
          <a:lstStyle/>
          <a:p>
            <a:r>
              <a:rPr lang="en-US" dirty="0" smtClean="0"/>
              <a:t>This slide discusses the urethral injury scale.  We will also discuss some specific injuries such as the anterior and posterior urethral injuries in the next few slides.  </a:t>
            </a:r>
          </a:p>
        </p:txBody>
      </p:sp>
      <p:sp>
        <p:nvSpPr>
          <p:cNvPr id="5" name="Slide Number Placeholder 3"/>
          <p:cNvSpPr>
            <a:spLocks noGrp="1"/>
          </p:cNvSpPr>
          <p:nvPr>
            <p:ph type="sldNum" sz="quarter" idx="5"/>
          </p:nvPr>
        </p:nvSpPr>
        <p:spPr>
          <a:xfrm>
            <a:off x="3884613" y="8685213"/>
            <a:ext cx="2971800" cy="457200"/>
          </a:xfrm>
        </p:spPr>
        <p:txBody>
          <a:bodyPr/>
          <a:lstStyle/>
          <a:p>
            <a:pPr>
              <a:defRPr/>
            </a:pPr>
            <a:fld id="{DFF05770-6818-4136-A168-5A93F96316E0}" type="slidenum">
              <a:rPr lang="en-US" smtClean="0"/>
              <a:pPr>
                <a:defRPr/>
              </a:pPr>
              <a:t>75</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11_Genitourinary Injuries</a:t>
            </a:r>
            <a:endParaRPr lang="en-US" dirty="0"/>
          </a:p>
        </p:txBody>
      </p:sp>
    </p:spTree>
    <p:extLst>
      <p:ext uri="{BB962C8B-B14F-4D97-AF65-F5344CB8AC3E}">
        <p14:creationId xmlns:p14="http://schemas.microsoft.com/office/powerpoint/2010/main" val="2408614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a:ln/>
        </p:spPr>
      </p:sp>
      <p:sp>
        <p:nvSpPr>
          <p:cNvPr id="316419" name="Notes Placeholder 2"/>
          <p:cNvSpPr>
            <a:spLocks noGrp="1"/>
          </p:cNvSpPr>
          <p:nvPr>
            <p:ph type="body" idx="1"/>
          </p:nvPr>
        </p:nvSpPr>
        <p:spPr>
          <a:noFill/>
          <a:ln/>
        </p:spPr>
        <p:txBody>
          <a:bodyPr/>
          <a:lstStyle/>
          <a:p>
            <a:r>
              <a:rPr lang="en-US" dirty="0" smtClean="0"/>
              <a:t>For a female is there is a delay in diagnosis or a missed urethral injury, the delay in diagnosis and treatment can result in these complications</a:t>
            </a:r>
          </a:p>
        </p:txBody>
      </p:sp>
      <p:sp>
        <p:nvSpPr>
          <p:cNvPr id="5" name="Slide Number Placeholder 3"/>
          <p:cNvSpPr>
            <a:spLocks noGrp="1"/>
          </p:cNvSpPr>
          <p:nvPr>
            <p:ph type="sldNum" sz="quarter" idx="5"/>
          </p:nvPr>
        </p:nvSpPr>
        <p:spPr>
          <a:xfrm>
            <a:off x="3884613" y="8685213"/>
            <a:ext cx="2971800" cy="457200"/>
          </a:xfrm>
        </p:spPr>
        <p:txBody>
          <a:bodyPr/>
          <a:lstStyle/>
          <a:p>
            <a:pPr>
              <a:defRPr/>
            </a:pPr>
            <a:fld id="{DFF05770-6818-4136-A168-5A93F96316E0}" type="slidenum">
              <a:rPr lang="en-US" smtClean="0"/>
              <a:pPr>
                <a:defRPr/>
              </a:pPr>
              <a:t>82</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11_Genitourinary Injuries</a:t>
            </a:r>
            <a:endParaRPr lang="en-US" dirty="0"/>
          </a:p>
        </p:txBody>
      </p:sp>
    </p:spTree>
    <p:extLst>
      <p:ext uri="{BB962C8B-B14F-4D97-AF65-F5344CB8AC3E}">
        <p14:creationId xmlns:p14="http://schemas.microsoft.com/office/powerpoint/2010/main" val="1866712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FF05770-6818-4136-A168-5A93F96316E0}" type="slidenum">
              <a:rPr lang="en-US" smtClean="0"/>
              <a:pPr>
                <a:defRPr/>
              </a:pPr>
              <a:t>83</a:t>
            </a:fld>
            <a:endParaRPr lang="en-US" dirty="0"/>
          </a:p>
        </p:txBody>
      </p:sp>
      <p:sp>
        <p:nvSpPr>
          <p:cNvPr id="5" name="Footer Placeholder 4"/>
          <p:cNvSpPr>
            <a:spLocks noGrp="1"/>
          </p:cNvSpPr>
          <p:nvPr>
            <p:ph type="ftr" sz="quarter" idx="11"/>
          </p:nvPr>
        </p:nvSpPr>
        <p:spPr/>
        <p:txBody>
          <a:bodyPr/>
          <a:lstStyle/>
          <a:p>
            <a:pPr>
              <a:defRPr/>
            </a:pPr>
            <a:r>
              <a:rPr lang="en-US" smtClean="0"/>
              <a:t>STN E-Library 2012</a:t>
            </a:r>
            <a:endParaRPr lang="en-US" dirty="0"/>
          </a:p>
        </p:txBody>
      </p:sp>
      <p:sp>
        <p:nvSpPr>
          <p:cNvPr id="6" name="Header Placeholder 5"/>
          <p:cNvSpPr>
            <a:spLocks noGrp="1"/>
          </p:cNvSpPr>
          <p:nvPr>
            <p:ph type="hdr" sz="quarter" idx="12"/>
          </p:nvPr>
        </p:nvSpPr>
        <p:spPr/>
        <p:txBody>
          <a:bodyPr/>
          <a:lstStyle/>
          <a:p>
            <a:pPr>
              <a:defRPr/>
            </a:pPr>
            <a:r>
              <a:rPr lang="en-US" smtClean="0"/>
              <a:t>11_Genitourinary Injuries</a:t>
            </a:r>
            <a:endParaRPr lang="en-US" dirty="0"/>
          </a:p>
        </p:txBody>
      </p:sp>
    </p:spTree>
    <p:extLst>
      <p:ext uri="{BB962C8B-B14F-4D97-AF65-F5344CB8AC3E}">
        <p14:creationId xmlns:p14="http://schemas.microsoft.com/office/powerpoint/2010/main" val="4013895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p:spPr>
        <p:txBody>
          <a:bodyPr/>
          <a:lstStyle/>
          <a:p>
            <a:endParaRPr lang="en-US" dirty="0" smtClean="0"/>
          </a:p>
        </p:txBody>
      </p:sp>
      <p:sp>
        <p:nvSpPr>
          <p:cNvPr id="4" name="Slide Number Placeholder 3"/>
          <p:cNvSpPr>
            <a:spLocks noGrp="1"/>
          </p:cNvSpPr>
          <p:nvPr>
            <p:ph type="sldNum" sz="quarter" idx="5"/>
          </p:nvPr>
        </p:nvSpPr>
        <p:spPr>
          <a:xfrm>
            <a:off x="3884613" y="8685213"/>
            <a:ext cx="2971800" cy="457200"/>
          </a:xfrm>
        </p:spPr>
        <p:txBody>
          <a:bodyPr/>
          <a:lstStyle/>
          <a:p>
            <a:pPr>
              <a:defRPr/>
            </a:pPr>
            <a:fld id="{DFF05770-6818-4136-A168-5A93F96316E0}" type="slidenum">
              <a:rPr lang="en-US" smtClean="0"/>
              <a:pPr>
                <a:defRPr/>
              </a:pPr>
              <a:t>7</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11_Genitourinary Injuries</a:t>
            </a:r>
            <a:endParaRPr lang="en-US" dirty="0"/>
          </a:p>
        </p:txBody>
      </p:sp>
    </p:spTree>
    <p:extLst>
      <p:ext uri="{BB962C8B-B14F-4D97-AF65-F5344CB8AC3E}">
        <p14:creationId xmlns:p14="http://schemas.microsoft.com/office/powerpoint/2010/main" val="1125750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F4F0BC2-DE4D-4C7A-B9B3-BD25009CC6C1}" type="slidenum">
              <a:rPr lang="en-US"/>
              <a:pPr/>
              <a:t>8</a:t>
            </a:fld>
            <a:endParaRPr lang="en-US" dirty="0"/>
          </a:p>
        </p:txBody>
      </p:sp>
      <p:sp>
        <p:nvSpPr>
          <p:cNvPr id="64515" name="Slide Image Placeholder 1"/>
          <p:cNvSpPr>
            <a:spLocks noGrp="1" noRot="1" noChangeAspect="1" noTextEdit="1"/>
          </p:cNvSpPr>
          <p:nvPr>
            <p:ph type="sldImg"/>
          </p:nvPr>
        </p:nvSpPr>
        <p:spPr>
          <a:ln/>
        </p:spPr>
      </p:sp>
      <p:sp>
        <p:nvSpPr>
          <p:cNvPr id="64516" name="Notes Placeholder 2"/>
          <p:cNvSpPr>
            <a:spLocks noGrp="1"/>
          </p:cNvSpPr>
          <p:nvPr>
            <p:ph type="body" idx="1"/>
          </p:nvPr>
        </p:nvSpPr>
        <p:spPr>
          <a:noFill/>
          <a:ln/>
        </p:spPr>
        <p:txBody>
          <a:bodyPr/>
          <a:lstStyle/>
          <a:p>
            <a:r>
              <a:rPr lang="en-US" b="1" dirty="0" smtClean="0"/>
              <a:t>Image is of GSW to kidney</a:t>
            </a:r>
          </a:p>
          <a:p>
            <a:endParaRPr lang="en-US" dirty="0" smtClean="0"/>
          </a:p>
          <a:p>
            <a:r>
              <a:rPr lang="en-US" dirty="0" smtClean="0"/>
              <a:t>Penetrating – GSW most common cause of urethral injury (5-15% of GSW have GU injury); 95% of urethral injuries have an associated abdominal injury.</a:t>
            </a:r>
          </a:p>
          <a:p>
            <a:pPr eaLnBrk="1" hangingPunct="1"/>
            <a:r>
              <a:rPr lang="en-US" dirty="0" smtClean="0"/>
              <a:t>Penetrating injuries can cause damage by either direct contact or by shock waves from bullets.  </a:t>
            </a:r>
          </a:p>
          <a:p>
            <a:pPr marL="273026" indent="-273026" defTabSz="914318">
              <a:spcBef>
                <a:spcPct val="20000"/>
              </a:spcBef>
              <a:buFont typeface="Arial" pitchFamily="34" charset="0"/>
              <a:buChar char="•"/>
              <a:defRPr/>
            </a:pPr>
            <a:r>
              <a:rPr lang="en-US" dirty="0">
                <a:latin typeface="Arial" charset="0"/>
                <a:cs typeface="+mn-cs"/>
              </a:rPr>
              <a:t>Low velocity (i.e. knife, ice pick)</a:t>
            </a:r>
          </a:p>
          <a:p>
            <a:pPr marL="914318" lvl="2" indent="-246041" defTabSz="914318">
              <a:spcBef>
                <a:spcPct val="20000"/>
              </a:spcBef>
              <a:buFont typeface="Arial" pitchFamily="34" charset="0"/>
              <a:buChar char="•"/>
              <a:defRPr/>
            </a:pPr>
            <a:r>
              <a:rPr lang="en-US" dirty="0">
                <a:latin typeface="Arial" charset="0"/>
                <a:cs typeface="+mn-cs"/>
              </a:rPr>
              <a:t>Injury/impalement usually limited to depth and path of weapon</a:t>
            </a:r>
          </a:p>
          <a:p>
            <a:pPr marL="914318" lvl="2" indent="-246041" defTabSz="914318">
              <a:spcBef>
                <a:spcPct val="20000"/>
              </a:spcBef>
              <a:buFont typeface="Arial" pitchFamily="34" charset="0"/>
              <a:buChar char="•"/>
              <a:defRPr/>
            </a:pPr>
            <a:r>
              <a:rPr lang="en-US" dirty="0">
                <a:latin typeface="Arial" charset="0"/>
                <a:cs typeface="+mn-cs"/>
              </a:rPr>
              <a:t>injury usually limited to area near penetration</a:t>
            </a:r>
          </a:p>
          <a:p>
            <a:pPr marL="273026" indent="-273026" defTabSz="914318">
              <a:spcBef>
                <a:spcPct val="20000"/>
              </a:spcBef>
              <a:buFont typeface="Arial" pitchFamily="34" charset="0"/>
              <a:buChar char="•"/>
              <a:defRPr/>
            </a:pPr>
            <a:r>
              <a:rPr lang="en-US" dirty="0">
                <a:latin typeface="Arial" charset="0"/>
                <a:cs typeface="+mn-cs"/>
              </a:rPr>
              <a:t>Medium velocity (i.e. handgun, shotgun)</a:t>
            </a:r>
          </a:p>
          <a:p>
            <a:pPr marL="914318" lvl="2" indent="-246041" defTabSz="914318">
              <a:spcBef>
                <a:spcPct val="20000"/>
              </a:spcBef>
              <a:buFont typeface="Arial" pitchFamily="34" charset="0"/>
              <a:buChar char="•"/>
              <a:defRPr/>
            </a:pPr>
            <a:r>
              <a:rPr lang="en-US" dirty="0">
                <a:latin typeface="Arial" charset="0"/>
                <a:cs typeface="+mn-cs"/>
              </a:rPr>
              <a:t>Bullet path can be difficult to ascertain if redirected</a:t>
            </a:r>
          </a:p>
          <a:p>
            <a:pPr marL="914318" lvl="2" indent="-246041" defTabSz="914318">
              <a:spcBef>
                <a:spcPct val="20000"/>
              </a:spcBef>
              <a:buFont typeface="Arial" pitchFamily="34" charset="0"/>
              <a:buChar char="•"/>
              <a:defRPr/>
            </a:pPr>
            <a:r>
              <a:rPr lang="en-US" dirty="0">
                <a:latin typeface="Arial" charset="0"/>
                <a:cs typeface="+mn-cs"/>
              </a:rPr>
              <a:t>greater external soft tissue injury  </a:t>
            </a:r>
          </a:p>
          <a:p>
            <a:pPr marL="273026" indent="-273026" defTabSz="914318">
              <a:spcBef>
                <a:spcPct val="20000"/>
              </a:spcBef>
              <a:buFont typeface="Arial" pitchFamily="34" charset="0"/>
              <a:buChar char="•"/>
              <a:defRPr/>
            </a:pPr>
            <a:r>
              <a:rPr lang="en-US" dirty="0">
                <a:latin typeface="Arial" charset="0"/>
                <a:cs typeface="+mn-cs"/>
              </a:rPr>
              <a:t>High velocity (i.e. high power hunting rifle or military weapon)</a:t>
            </a:r>
          </a:p>
          <a:p>
            <a:pPr marL="914318" lvl="2" indent="-246041" defTabSz="914318">
              <a:spcBef>
                <a:spcPct val="20000"/>
              </a:spcBef>
              <a:buFont typeface="Arial" pitchFamily="34" charset="0"/>
              <a:buChar char="•"/>
              <a:defRPr/>
            </a:pPr>
            <a:r>
              <a:rPr lang="en-US" dirty="0">
                <a:latin typeface="Arial" charset="0"/>
                <a:cs typeface="+mn-cs"/>
              </a:rPr>
              <a:t>energy waves and cavitation occur</a:t>
            </a:r>
          </a:p>
          <a:p>
            <a:pPr marL="914318" lvl="2" indent="-246041" defTabSz="914318">
              <a:spcBef>
                <a:spcPct val="20000"/>
              </a:spcBef>
              <a:buFont typeface="Arial" pitchFamily="34" charset="0"/>
              <a:buChar char="•"/>
              <a:defRPr/>
            </a:pPr>
            <a:r>
              <a:rPr lang="en-US" dirty="0">
                <a:latin typeface="Arial" charset="0"/>
                <a:cs typeface="+mn-cs"/>
              </a:rPr>
              <a:t>Damage can be difficult to ascertain </a:t>
            </a:r>
          </a:p>
          <a:p>
            <a:pPr eaLnBrk="1" hangingPunct="1"/>
            <a:endParaRPr lang="en-US" dirty="0" smtClean="0"/>
          </a:p>
          <a:p>
            <a:pPr eaLnBrk="1" hangingPunct="1"/>
            <a:endParaRPr lang="en-US" dirty="0" smtClean="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11_Genitourinary Injuries</a:t>
            </a:r>
            <a:endParaRPr lang="en-US" dirty="0"/>
          </a:p>
        </p:txBody>
      </p:sp>
    </p:spTree>
    <p:extLst>
      <p:ext uri="{BB962C8B-B14F-4D97-AF65-F5344CB8AC3E}">
        <p14:creationId xmlns:p14="http://schemas.microsoft.com/office/powerpoint/2010/main" val="2611171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a:ln/>
        </p:spPr>
        <p:txBody>
          <a:bodyPr/>
          <a:lstStyle/>
          <a:p>
            <a:pPr eaLnBrk="1" hangingPunct="1">
              <a:buFontTx/>
              <a:buNone/>
            </a:pPr>
            <a:r>
              <a:rPr lang="en-US" dirty="0" smtClean="0"/>
              <a:t>Your examination of the patient will include </a:t>
            </a:r>
            <a:r>
              <a:rPr lang="en-US" b="1" dirty="0" smtClean="0"/>
              <a:t>inspecting </a:t>
            </a:r>
            <a:r>
              <a:rPr lang="en-US" dirty="0" smtClean="0"/>
              <a:t>for the following:</a:t>
            </a:r>
          </a:p>
          <a:p>
            <a:pPr eaLnBrk="1" hangingPunct="1">
              <a:buFont typeface="Arial" pitchFamily="34" charset="0"/>
              <a:buChar char="•"/>
            </a:pPr>
            <a:r>
              <a:rPr lang="en-US" dirty="0" smtClean="0"/>
              <a:t>Bruising, ecchymosis, bleeding on abdomen, flank, pelvic and perineal areas </a:t>
            </a:r>
          </a:p>
          <a:p>
            <a:pPr eaLnBrk="1" hangingPunct="1">
              <a:buFont typeface="Arial" pitchFamily="34" charset="0"/>
              <a:buChar char="•"/>
            </a:pPr>
            <a:r>
              <a:rPr lang="en-US" dirty="0" smtClean="0"/>
              <a:t>Abdomen: Flat or distended</a:t>
            </a:r>
          </a:p>
          <a:p>
            <a:pPr eaLnBrk="1" hangingPunct="1">
              <a:buFont typeface="Arial" pitchFamily="34" charset="0"/>
              <a:buChar char="•"/>
            </a:pPr>
            <a:r>
              <a:rPr lang="en-US" dirty="0" smtClean="0"/>
              <a:t>Any signs of external injury including complex, open pelvis fractures; number of GSW or stabbing; impaled objects, Seat belt injury (from blunt trauma), Gunshot or stab wounds (from penetrating trauma)</a:t>
            </a:r>
          </a:p>
          <a:p>
            <a:pPr eaLnBrk="1" hangingPunct="1">
              <a:buFont typeface="Arial" pitchFamily="34" charset="0"/>
              <a:buChar char="•"/>
            </a:pPr>
            <a:r>
              <a:rPr lang="en-US" dirty="0" smtClean="0"/>
              <a:t>Grey Turner’s sign – ecchymosis over the posterior aspect of the eleventh or twelfth rib or the flank may indicate renal trauma or retroperitoneal bleeding</a:t>
            </a:r>
          </a:p>
          <a:p>
            <a:pPr eaLnBrk="1" hangingPunct="1"/>
            <a:endParaRPr lang="en-US" dirty="0" smtClean="0"/>
          </a:p>
          <a:p>
            <a:pPr eaLnBrk="1" hangingPunct="1"/>
            <a:r>
              <a:rPr lang="en-US" b="1" dirty="0" smtClean="0"/>
              <a:t>Percussion</a:t>
            </a:r>
            <a:r>
              <a:rPr lang="en-US" dirty="0" smtClean="0"/>
              <a:t> of abdomen and flank area for hyerpressonance and dullness. </a:t>
            </a:r>
          </a:p>
          <a:p>
            <a:pPr lvl="1" eaLnBrk="1" hangingPunct="1">
              <a:buFont typeface="Arial" pitchFamily="34" charset="0"/>
              <a:buChar char="•"/>
            </a:pPr>
            <a:r>
              <a:rPr lang="en-US" dirty="0" smtClean="0"/>
              <a:t>Hyperresonance indicates air </a:t>
            </a:r>
          </a:p>
          <a:p>
            <a:pPr lvl="1" eaLnBrk="1" hangingPunct="1">
              <a:buFont typeface="Arial" pitchFamily="34" charset="0"/>
              <a:buChar char="•"/>
            </a:pPr>
            <a:r>
              <a:rPr lang="en-US" dirty="0" smtClean="0"/>
              <a:t>Dullness indicates fluid accumulation</a:t>
            </a:r>
          </a:p>
          <a:p>
            <a:pPr lvl="1" eaLnBrk="1" hangingPunct="1">
              <a:buFont typeface="Arial" pitchFamily="34" charset="0"/>
              <a:buChar char="•"/>
            </a:pPr>
            <a:r>
              <a:rPr lang="en-US" dirty="0" smtClean="0"/>
              <a:t>Percussion tenderness constitutes a peritoneal sign and mandates further evaluation.  </a:t>
            </a:r>
          </a:p>
          <a:p>
            <a:pPr>
              <a:buFontTx/>
              <a:buChar char="•"/>
            </a:pPr>
            <a:endParaRPr lang="en-US" dirty="0" smtClean="0"/>
          </a:p>
          <a:p>
            <a:pPr>
              <a:buFontTx/>
              <a:buChar char="•"/>
            </a:pPr>
            <a:endParaRPr lang="en-US" dirty="0" smtClean="0"/>
          </a:p>
          <a:p>
            <a:pPr>
              <a:buFontTx/>
              <a:buChar char="•"/>
            </a:pPr>
            <a:endParaRPr lang="en-US" dirty="0" smtClean="0"/>
          </a:p>
          <a:p>
            <a:endParaRPr lang="en-US" dirty="0" smtClean="0"/>
          </a:p>
        </p:txBody>
      </p:sp>
      <p:sp>
        <p:nvSpPr>
          <p:cNvPr id="4" name="Slide Number Placeholder 3"/>
          <p:cNvSpPr>
            <a:spLocks noGrp="1"/>
          </p:cNvSpPr>
          <p:nvPr>
            <p:ph type="sldNum" sz="quarter" idx="5"/>
          </p:nvPr>
        </p:nvSpPr>
        <p:spPr>
          <a:xfrm>
            <a:off x="3884613" y="8685213"/>
            <a:ext cx="2971800" cy="457200"/>
          </a:xfrm>
        </p:spPr>
        <p:txBody>
          <a:bodyPr/>
          <a:lstStyle/>
          <a:p>
            <a:pPr>
              <a:defRPr/>
            </a:pPr>
            <a:fld id="{DFF05770-6818-4136-A168-5A93F96316E0}" type="slidenum">
              <a:rPr lang="en-US" smtClean="0"/>
              <a:pPr>
                <a:defRPr/>
              </a:pPr>
              <a:t>10</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11_Genitourinary Injuries</a:t>
            </a:r>
            <a:endParaRPr lang="en-US" dirty="0"/>
          </a:p>
        </p:txBody>
      </p:sp>
    </p:spTree>
    <p:extLst>
      <p:ext uri="{BB962C8B-B14F-4D97-AF65-F5344CB8AC3E}">
        <p14:creationId xmlns:p14="http://schemas.microsoft.com/office/powerpoint/2010/main" val="217055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a:xfrm>
            <a:off x="914400" y="4343400"/>
            <a:ext cx="5029200" cy="4572000"/>
          </a:xfrm>
          <a:noFill/>
          <a:ln/>
        </p:spPr>
        <p:txBody>
          <a:bodyPr/>
          <a:lstStyle/>
          <a:p>
            <a:pPr>
              <a:lnSpc>
                <a:spcPct val="80000"/>
              </a:lnSpc>
            </a:pPr>
            <a:r>
              <a:rPr lang="en-US" dirty="0"/>
              <a:t>Blunt trauma cases usually have more issues than penetrating cases because the penetrating cases have had a surgical intervention and structures have been visualized</a:t>
            </a:r>
            <a:r>
              <a:rPr lang="en-US" sz="1000" dirty="0"/>
              <a:t> </a:t>
            </a:r>
          </a:p>
          <a:p>
            <a:pPr>
              <a:lnSpc>
                <a:spcPct val="80000"/>
              </a:lnSpc>
            </a:pPr>
            <a:endParaRPr lang="en-US" sz="1000" dirty="0"/>
          </a:p>
          <a:p>
            <a:pPr>
              <a:lnSpc>
                <a:spcPct val="80000"/>
              </a:lnSpc>
            </a:pPr>
            <a:r>
              <a:rPr lang="en-US" sz="1000" dirty="0"/>
              <a:t>Examples of common complications seen with minor renal trauma are the following.  </a:t>
            </a:r>
          </a:p>
          <a:p>
            <a:pPr lvl="2">
              <a:lnSpc>
                <a:spcPct val="80000"/>
              </a:lnSpc>
              <a:buFont typeface="Arial" pitchFamily="34" charset="0"/>
              <a:buChar char="•"/>
            </a:pPr>
            <a:r>
              <a:rPr lang="en-US" sz="1000" dirty="0"/>
              <a:t> 5% require surgical exploration due to an expanding perirenal mass or hemodynamic instability</a:t>
            </a:r>
          </a:p>
          <a:p>
            <a:pPr lvl="2">
              <a:lnSpc>
                <a:spcPct val="80000"/>
              </a:lnSpc>
              <a:buFont typeface="Arial" pitchFamily="34" charset="0"/>
              <a:buChar char="•"/>
            </a:pPr>
            <a:r>
              <a:rPr lang="en-US" sz="1000" dirty="0"/>
              <a:t>There are rare incidences of sepsis, loss of renal function, and hemorrhage.</a:t>
            </a:r>
          </a:p>
          <a:p>
            <a:pPr>
              <a:lnSpc>
                <a:spcPct val="80000"/>
              </a:lnSpc>
            </a:pPr>
            <a:endParaRPr lang="en-US" sz="1000" dirty="0"/>
          </a:p>
          <a:p>
            <a:pPr>
              <a:lnSpc>
                <a:spcPct val="80000"/>
              </a:lnSpc>
            </a:pPr>
            <a:r>
              <a:rPr lang="en-US" sz="1000" dirty="0"/>
              <a:t>Examples of some common complications seen with major renal trauma are:  </a:t>
            </a:r>
          </a:p>
          <a:p>
            <a:pPr lvl="1">
              <a:lnSpc>
                <a:spcPct val="80000"/>
              </a:lnSpc>
              <a:buFont typeface="Arial" pitchFamily="34" charset="0"/>
              <a:buChar char="•"/>
            </a:pPr>
            <a:r>
              <a:rPr lang="en-US" sz="1000" dirty="0"/>
              <a:t>Abscesses to pancreas and small bowel.</a:t>
            </a:r>
          </a:p>
          <a:p>
            <a:pPr lvl="1">
              <a:lnSpc>
                <a:spcPct val="80000"/>
              </a:lnSpc>
              <a:buFont typeface="Arial" pitchFamily="34" charset="0"/>
              <a:buChar char="•"/>
            </a:pPr>
            <a:r>
              <a:rPr lang="en-US" sz="1000" dirty="0"/>
              <a:t>Sepsis from infections, abscesses, UTI, polynephritis</a:t>
            </a:r>
          </a:p>
          <a:p>
            <a:pPr lvl="1">
              <a:lnSpc>
                <a:spcPct val="80000"/>
              </a:lnSpc>
              <a:buFont typeface="Arial" pitchFamily="34" charset="0"/>
              <a:buChar char="•"/>
            </a:pPr>
            <a:r>
              <a:rPr lang="en-US" sz="1000" dirty="0"/>
              <a:t>Fistulas to almost any part of the abdomen or pelvis</a:t>
            </a:r>
          </a:p>
          <a:p>
            <a:pPr lvl="1">
              <a:lnSpc>
                <a:spcPct val="80000"/>
              </a:lnSpc>
              <a:buFont typeface="Arial" pitchFamily="34" charset="0"/>
              <a:buChar char="•"/>
            </a:pPr>
            <a:r>
              <a:rPr lang="en-US" sz="1000" dirty="0"/>
              <a:t>Urinomas:  Grade III and IV renal injuries are associated with urinomas (a cyst filled with urine).  They are caused by the extravasation of urine during the injury.  Percutaneous drainage is essential to prevent further injury to the renal collecting ducts.  Usually during surgery for Grade IV and V injuries, drainage of any urinomas is done.  Persistent extravasation of urine is a problems that can result in sepsis.    </a:t>
            </a:r>
          </a:p>
          <a:p>
            <a:pPr>
              <a:lnSpc>
                <a:spcPct val="80000"/>
              </a:lnSpc>
            </a:pPr>
            <a:endParaRPr lang="en-US" sz="1000" dirty="0"/>
          </a:p>
          <a:p>
            <a:pPr>
              <a:lnSpc>
                <a:spcPct val="80000"/>
              </a:lnSpc>
            </a:pPr>
            <a:r>
              <a:rPr lang="en-US" sz="1000" dirty="0"/>
              <a:t>Renal atrophy, Urethral stricture and obstructive hydronephrosis and loss of renal function are all complications that can occur.  They are rare but they can occur up to 4 weeks after injury.  </a:t>
            </a:r>
          </a:p>
          <a:p>
            <a:pPr>
              <a:lnSpc>
                <a:spcPct val="80000"/>
              </a:lnSpc>
            </a:pPr>
            <a:endParaRPr lang="en-US" sz="1000" dirty="0"/>
          </a:p>
          <a:p>
            <a:pPr>
              <a:lnSpc>
                <a:spcPct val="80000"/>
              </a:lnSpc>
            </a:pPr>
            <a:r>
              <a:rPr lang="en-US" sz="1000" dirty="0"/>
              <a:t>Rhabdomyolysis/myoglobinuria is a complication that can occur with burns, orthopedic/soft tissue damage, crush injuries, patients who were immobile for long periods of time.  It will be discussed more in detail in the burn lecture.  It is discussed briefly here since it can contribute to renal failure.  </a:t>
            </a:r>
          </a:p>
        </p:txBody>
      </p:sp>
      <p:sp>
        <p:nvSpPr>
          <p:cNvPr id="4" name="Slide Number Placeholder 3"/>
          <p:cNvSpPr>
            <a:spLocks noGrp="1"/>
          </p:cNvSpPr>
          <p:nvPr>
            <p:ph type="sldNum" sz="quarter" idx="5"/>
          </p:nvPr>
        </p:nvSpPr>
        <p:spPr>
          <a:xfrm>
            <a:off x="3884613" y="8685213"/>
            <a:ext cx="2971800" cy="457200"/>
          </a:xfrm>
        </p:spPr>
        <p:txBody>
          <a:bodyPr/>
          <a:lstStyle/>
          <a:p>
            <a:pPr>
              <a:defRPr/>
            </a:pPr>
            <a:fld id="{DFF05770-6818-4136-A168-5A93F96316E0}" type="slidenum">
              <a:rPr lang="en-US" smtClean="0"/>
              <a:pPr>
                <a:defRPr/>
              </a:pPr>
              <a:t>30</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11_Genitourinary Injuries</a:t>
            </a:r>
            <a:endParaRPr lang="en-US" dirty="0"/>
          </a:p>
        </p:txBody>
      </p:sp>
    </p:spTree>
    <p:extLst>
      <p:ext uri="{BB962C8B-B14F-4D97-AF65-F5344CB8AC3E}">
        <p14:creationId xmlns:p14="http://schemas.microsoft.com/office/powerpoint/2010/main" val="496085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37B82B0-A896-4254-8724-79607E46095D}" type="slidenum">
              <a:rPr lang="en-US"/>
              <a:pPr/>
              <a:t>37</a:t>
            </a:fld>
            <a:endParaRPr lang="en-US" dirty="0"/>
          </a:p>
        </p:txBody>
      </p:sp>
      <p:sp>
        <p:nvSpPr>
          <p:cNvPr id="84995" name="Slide Image Placeholder 1"/>
          <p:cNvSpPr>
            <a:spLocks noGrp="1" noRot="1" noChangeAspect="1" noTextEdit="1"/>
          </p:cNvSpPr>
          <p:nvPr>
            <p:ph type="sldImg"/>
          </p:nvPr>
        </p:nvSpPr>
        <p:spPr>
          <a:ln/>
        </p:spPr>
      </p:sp>
      <p:sp>
        <p:nvSpPr>
          <p:cNvPr id="84996" name="Notes Placeholder 2"/>
          <p:cNvSpPr>
            <a:spLocks noGrp="1"/>
          </p:cNvSpPr>
          <p:nvPr>
            <p:ph type="body" idx="1"/>
          </p:nvPr>
        </p:nvSpPr>
        <p:spPr>
          <a:noFill/>
          <a:ln/>
        </p:spPr>
        <p:txBody>
          <a:bodyPr/>
          <a:lstStyle/>
          <a:p>
            <a:r>
              <a:rPr lang="en-US" dirty="0" smtClean="0"/>
              <a:t>92% of patients require surgery due to associated injuries.  It is not the ureteral injury which leads them initially to the OR.  Frequently the ureter injury is an incidental finding when other injuries are being repaired.  </a:t>
            </a:r>
          </a:p>
          <a:p>
            <a:endParaRPr lang="en-US" dirty="0" smtClean="0"/>
          </a:p>
          <a:p>
            <a:r>
              <a:rPr lang="en-US" dirty="0" smtClean="0"/>
              <a:t>Repair – uretero-ureterostomy; transuretero-ureterostomy, reimplantation into bladder.</a:t>
            </a:r>
          </a:p>
          <a:p>
            <a:r>
              <a:rPr lang="en-US" dirty="0" smtClean="0"/>
              <a:t>Goal – preserve renal function and restore continuity of the collecting system.</a:t>
            </a:r>
          </a:p>
          <a:p>
            <a:r>
              <a:rPr lang="en-US" dirty="0" smtClean="0"/>
              <a:t>Delayed diagnosis can result in loss of renal function.</a:t>
            </a:r>
          </a:p>
          <a:p>
            <a:pPr eaLnBrk="1" hangingPunct="1"/>
            <a:endParaRPr lang="en-US" dirty="0" smtClean="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11_Genitourinary Injuries</a:t>
            </a:r>
            <a:endParaRPr lang="en-US" dirty="0"/>
          </a:p>
        </p:txBody>
      </p:sp>
    </p:spTree>
    <p:extLst>
      <p:ext uri="{BB962C8B-B14F-4D97-AF65-F5344CB8AC3E}">
        <p14:creationId xmlns:p14="http://schemas.microsoft.com/office/powerpoint/2010/main" val="3276652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xfrm>
            <a:off x="3884613" y="8686800"/>
            <a:ext cx="2971800" cy="457200"/>
          </a:xfrm>
          <a:noFill/>
        </p:spPr>
        <p:txBody>
          <a:bodyPr/>
          <a:lstStyle/>
          <a:p>
            <a:fld id="{541EB2E0-F595-408E-BCBE-2237B5F1EEF2}" type="slidenum">
              <a:rPr lang="en-US"/>
              <a:pPr/>
              <a:t>38</a:t>
            </a:fld>
            <a:endParaRPr lang="en-US" dirty="0"/>
          </a:p>
        </p:txBody>
      </p:sp>
      <p:sp>
        <p:nvSpPr>
          <p:cNvPr id="86019" name="Slide Image Placeholder 1"/>
          <p:cNvSpPr>
            <a:spLocks noGrp="1" noRot="1" noChangeAspect="1" noTextEdit="1"/>
          </p:cNvSpPr>
          <p:nvPr>
            <p:ph type="sldImg"/>
          </p:nvPr>
        </p:nvSpPr>
        <p:spPr>
          <a:ln/>
        </p:spPr>
      </p:sp>
      <p:sp>
        <p:nvSpPr>
          <p:cNvPr id="86020" name="Notes Placeholder 2"/>
          <p:cNvSpPr>
            <a:spLocks noGrp="1"/>
          </p:cNvSpPr>
          <p:nvPr>
            <p:ph type="body" idx="1"/>
          </p:nvPr>
        </p:nvSpPr>
        <p:spPr>
          <a:noFill/>
          <a:ln/>
        </p:spPr>
        <p:txBody>
          <a:bodyPr/>
          <a:lstStyle/>
          <a:p>
            <a:pPr marL="273026" indent="-273026"/>
            <a:r>
              <a:rPr lang="en-US" dirty="0"/>
              <a:t>Stab wound and iatrogenic traumatic injuries are taken to the Operating Room due to need for minor debridement and suture approximation</a:t>
            </a:r>
          </a:p>
          <a:p>
            <a:pPr marL="273026" indent="-273026"/>
            <a:r>
              <a:rPr lang="en-US" dirty="0"/>
              <a:t>GSW and blast injuries can cause microvascular deficits and produce delayed necrosis and extravasation</a:t>
            </a:r>
          </a:p>
          <a:p>
            <a:pPr marL="273026" indent="-273026"/>
            <a:r>
              <a:rPr lang="en-US" dirty="0" smtClean="0"/>
              <a:t>Ureter transection requires surgical repair and ureterostomy to divert urine flow,</a:t>
            </a:r>
            <a:r>
              <a:rPr lang="en-US" baseline="0" dirty="0" smtClean="0"/>
              <a:t> w</a:t>
            </a:r>
            <a:r>
              <a:rPr lang="en-US" dirty="0"/>
              <a:t>ound irrigation, competent drainage and prophylactic antibiotic</a:t>
            </a:r>
          </a:p>
          <a:p>
            <a:pPr marL="273026" indent="-273026"/>
            <a:r>
              <a:rPr lang="en-US" dirty="0"/>
              <a:t>Internal stenting is usually done for those injuries that have the potential to be complicated by contamination, ischemia or associated vascular injury</a:t>
            </a:r>
          </a:p>
          <a:p>
            <a:pPr eaLnBrk="1" hangingPunct="1"/>
            <a:endParaRPr lang="en-US" dirty="0" smtClean="0"/>
          </a:p>
          <a:p>
            <a:pPr eaLnBrk="1" hangingPunct="1"/>
            <a:endParaRPr lang="en-US" dirty="0" smtClean="0"/>
          </a:p>
          <a:p>
            <a:pPr eaLnBrk="1" hangingPunct="1"/>
            <a:endParaRPr lang="en-US" dirty="0" smtClean="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11_Genitourinary Injuries</a:t>
            </a:r>
            <a:endParaRPr lang="en-US" dirty="0"/>
          </a:p>
        </p:txBody>
      </p:sp>
    </p:spTree>
    <p:extLst>
      <p:ext uri="{BB962C8B-B14F-4D97-AF65-F5344CB8AC3E}">
        <p14:creationId xmlns:p14="http://schemas.microsoft.com/office/powerpoint/2010/main" val="1359056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r>
              <a:rPr lang="en-US" dirty="0" smtClean="0"/>
              <a:t>Stricture or obstruction causes hydronephrosis.  This can be determined with a follow-up IVP at 6 weeks post-op and again at 3 months.</a:t>
            </a:r>
          </a:p>
          <a:p>
            <a:pPr eaLnBrk="1" hangingPunct="1"/>
            <a:endParaRPr lang="en-US" dirty="0" smtClean="0"/>
          </a:p>
        </p:txBody>
      </p:sp>
      <p:sp>
        <p:nvSpPr>
          <p:cNvPr id="11981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0" hangingPunct="0"/>
            <a:fld id="{4487BF27-F974-4BB0-AD80-0A0D76A27F0D}" type="slidenum">
              <a:rPr lang="en-US" sz="1000">
                <a:latin typeface="Arial" pitchFamily="34" charset="0"/>
                <a:cs typeface="Arial" pitchFamily="34" charset="0"/>
              </a:rPr>
              <a:pPr algn="r" eaLnBrk="0" hangingPunct="0"/>
              <a:t>39</a:t>
            </a:fld>
            <a:endParaRPr lang="en-US" sz="1000" dirty="0">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11_Genitourinary Injuries</a:t>
            </a:r>
            <a:endParaRPr lang="en-US" dirty="0"/>
          </a:p>
        </p:txBody>
      </p:sp>
    </p:spTree>
    <p:extLst>
      <p:ext uri="{BB962C8B-B14F-4D97-AF65-F5344CB8AC3E}">
        <p14:creationId xmlns:p14="http://schemas.microsoft.com/office/powerpoint/2010/main" val="2175604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9661A699-0904-47A1-AAE8-8B442945985F}" type="slidenum">
              <a:rPr lang="en-US"/>
              <a:pPr/>
              <a:t>62</a:t>
            </a:fld>
            <a:endParaRPr lang="en-US" dirty="0"/>
          </a:p>
        </p:txBody>
      </p:sp>
      <p:sp>
        <p:nvSpPr>
          <p:cNvPr id="92163" name="Slide Image Placeholder 1"/>
          <p:cNvSpPr>
            <a:spLocks noGrp="1" noRot="1" noChangeAspect="1" noTextEdit="1"/>
          </p:cNvSpPr>
          <p:nvPr>
            <p:ph type="sldImg"/>
          </p:nvPr>
        </p:nvSpPr>
        <p:spPr>
          <a:ln/>
        </p:spPr>
      </p:sp>
      <p:sp>
        <p:nvSpPr>
          <p:cNvPr id="92164" name="Notes Placeholder 2"/>
          <p:cNvSpPr>
            <a:spLocks noGrp="1"/>
          </p:cNvSpPr>
          <p:nvPr>
            <p:ph type="body" idx="1"/>
          </p:nvPr>
        </p:nvSpPr>
        <p:spPr>
          <a:noFill/>
          <a:ln/>
        </p:spPr>
        <p:txBody>
          <a:bodyPr/>
          <a:lstStyle/>
          <a:p>
            <a:pPr eaLnBrk="1" hangingPunct="1"/>
            <a:r>
              <a:rPr lang="en-US" dirty="0" smtClean="0"/>
              <a:t>Bladder contusion – catheter drainage until gross hematuria has subsided</a:t>
            </a:r>
          </a:p>
          <a:p>
            <a:pPr eaLnBrk="1" hangingPunct="1"/>
            <a:r>
              <a:rPr lang="en-US" dirty="0" smtClean="0"/>
              <a:t>Penetrating:  managed according to the type and site of injury</a:t>
            </a:r>
          </a:p>
          <a:p>
            <a:pPr eaLnBrk="1" hangingPunct="1"/>
            <a:r>
              <a:rPr lang="en-US" dirty="0" smtClean="0"/>
              <a:t>With exception of large or stellate lacerations, intraperitoneal bladder injuries are managed by foley catheter drainage</a:t>
            </a:r>
          </a:p>
          <a:p>
            <a:pPr eaLnBrk="1" hangingPunct="1"/>
            <a:r>
              <a:rPr lang="en-US" dirty="0" smtClean="0"/>
              <a:t>Extraperitoneal bladder is usually managed non-operatively.  A cystogram should be repeated later to determine closure of the rupture.  A supra pubic foley catheter is adequate management for urine removal and results in few days of catherization in comparison with management with a suprapubic tube.  The patient is also given a repeat cystogram to ensure closure of the rupture.   </a:t>
            </a:r>
          </a:p>
          <a:p>
            <a:pPr eaLnBrk="1" hangingPunct="1"/>
            <a:endParaRPr lang="en-US" dirty="0" smtClean="0"/>
          </a:p>
          <a:p>
            <a:pPr eaLnBrk="1" hangingPunct="1"/>
            <a:r>
              <a:rPr lang="en-US" dirty="0" smtClean="0"/>
              <a:t>Intraperitoneal bladder rupture requires operative repair and drainage of the extravasted urine. Operative management usually involves over sewing the large, stellate tears in the dome of the bladder due to the sudden rise in the pressure within a full bladder.  Urine is temporarily drained via a foley catheter drainage system. </a:t>
            </a:r>
          </a:p>
          <a:p>
            <a:pPr eaLnBrk="1" hangingPunct="1"/>
            <a:endParaRPr lang="en-US" sz="1300" dirty="0"/>
          </a:p>
          <a:p>
            <a:pPr eaLnBrk="1" hangingPunct="1"/>
            <a:endParaRPr lang="en-US" sz="1300" dirty="0"/>
          </a:p>
          <a:p>
            <a:pPr eaLnBrk="1" hangingPunct="1"/>
            <a:endParaRPr lang="en-US" dirty="0" smtClean="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11_Genitourinary Injuries</a:t>
            </a:r>
            <a:endParaRPr lang="en-US" dirty="0"/>
          </a:p>
        </p:txBody>
      </p:sp>
    </p:spTree>
    <p:extLst>
      <p:ext uri="{BB962C8B-B14F-4D97-AF65-F5344CB8AC3E}">
        <p14:creationId xmlns:p14="http://schemas.microsoft.com/office/powerpoint/2010/main" val="835736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0EB5C0F6-46D1-4D0C-AAAB-7570E1839CD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495800"/>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p:cNvSpPr>
            <a:spLocks noGrp="1" noChangeArrowheads="1"/>
          </p:cNvSpPr>
          <p:nvPr>
            <p:ph type="sldNum" sz="quarter" idx="12"/>
          </p:nvPr>
        </p:nvSpPr>
        <p:spPr>
          <a:ln/>
        </p:spPr>
        <p:txBody>
          <a:bodyPr/>
          <a:lstStyle>
            <a:lvl1pPr>
              <a:defRPr/>
            </a:lvl1pPr>
          </a:lstStyle>
          <a:p>
            <a:pPr>
              <a:defRPr/>
            </a:pPr>
            <a:fld id="{1B780FFF-5757-46D8-A4C6-EDD78E55E601}"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9"/>
          <p:cNvSpPr>
            <a:spLocks noGrp="1" noChangeArrowheads="1"/>
          </p:cNvSpPr>
          <p:nvPr>
            <p:ph type="sldNum" sz="quarter" idx="12"/>
          </p:nvPr>
        </p:nvSpPr>
        <p:spPr>
          <a:ln/>
        </p:spPr>
        <p:txBody>
          <a:bodyPr/>
          <a:lstStyle>
            <a:lvl1pPr>
              <a:defRPr/>
            </a:lvl1pPr>
          </a:lstStyle>
          <a:p>
            <a:pPr>
              <a:defRPr/>
            </a:pPr>
            <a:fld id="{BF08095D-7BEB-46D8-A21B-7707F6E6FE6A}"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p:cNvSpPr>
            <a:spLocks noGrp="1" noChangeArrowheads="1"/>
          </p:cNvSpPr>
          <p:nvPr>
            <p:ph type="sldNum" sz="quarter" idx="12"/>
          </p:nvPr>
        </p:nvSpPr>
        <p:spPr>
          <a:ln/>
        </p:spPr>
        <p:txBody>
          <a:bodyPr/>
          <a:lstStyle>
            <a:lvl1pPr>
              <a:defRPr/>
            </a:lvl1pPr>
          </a:lstStyle>
          <a:p>
            <a:pPr>
              <a:defRPr/>
            </a:pPr>
            <a:fld id="{60E9A544-C0B2-4216-A6D3-BE5F26802D8B}"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243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p:cNvSpPr>
            <a:spLocks noGrp="1" noChangeArrowheads="1"/>
          </p:cNvSpPr>
          <p:nvPr>
            <p:ph type="sldNum" sz="quarter" idx="12"/>
          </p:nvPr>
        </p:nvSpPr>
        <p:spPr>
          <a:ln/>
        </p:spPr>
        <p:txBody>
          <a:bodyPr/>
          <a:lstStyle>
            <a:lvl1pPr>
              <a:defRPr/>
            </a:lvl1pPr>
          </a:lstStyle>
          <a:p>
            <a:pPr>
              <a:defRPr/>
            </a:pPr>
            <a:fld id="{BFB33961-5570-4E29-8748-CFC863EDC0B1}"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19.01.2020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19.01.2020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19.01.2020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19.01.2020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19.01.2020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19.01.2020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19.01.2020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19.01.2020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upload.wikimedia.org/wikipedia/commons/5/5d/Hemorrhagic_pancreatitis_-_Grey_Turner's_sign.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radiographics.rsnajnls.org/content/vol21/issue3/images/large/g01ma11c2x.jpeg" TargetMode="Externa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hyperlink" Target="http://radiographics.rsnajnls.org/content/vol21/issue3/images/large/g01ma11g3x.jpe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radiographics.rsnajnls.org/content/vol21/issue3/images/large/g01ma11c4x.jpeg" TargetMode="Externa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hyperlink" Target="http://radiographics.rsnajnls.org/content/vol21/issue3/images/large/g01ma11g5x.jpe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radiographics.rsnajnls.org/content/vol21/issue3/images/large/g01ma11c6x.jpeg" TargetMode="Externa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hyperlink" Target="http://radiographics.rsnajnls.org/content/vol21/issue3/images/large/g01ma11g7x.jpe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radiographics.rsnajnls.org/content/vol21/issue3/images/large/g01ma11c10x.jpeg" TargetMode="Externa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hyperlink" Target="http://radiographics.rsnajnls.org/content/vol21/issue3/images/large/g01ma11g11x.jpe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radiographics.rsnajnls.org/content/vol21/issue3/images/large/g01ma11c12x.jpeg" TargetMode="Externa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hyperlink" Target="http://radiographics.rsnajnls.org/content/vol21/issue3/images/large/g01ma11g13a.jpe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radiographics.rsnajnls.org/content/vol21/issue3/images/large/g01ma11c15x.jpeg" TargetMode="Externa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hyperlink" Target="http://radiographics.rsnajnls.org/content/vol21/issue3/images/large/g01ma11g16x.jpe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radiographics.rsnajnls.org/content/vol21/issue3/images/large/g01ma11g17a.jpeg"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emedicine.com/radio/images/336139-376239-377735-377847.jpg" TargetMode="Externa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emedicine.com/radio/images/336139-376239-377735-377844.jpg" TargetMode="Externa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3.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trauma.org/images/image_library/renal0007a.jp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9552" y="332656"/>
            <a:ext cx="7772400" cy="1470025"/>
          </a:xfrm>
        </p:spPr>
        <p:txBody>
          <a:bodyPr>
            <a:noAutofit/>
          </a:bodyPr>
          <a:lstStyle/>
          <a:p>
            <a:r>
              <a:rPr lang="tr-TR" sz="3200" b="1" dirty="0" smtClean="0">
                <a:latin typeface="Arial" pitchFamily="34" charset="0"/>
                <a:cs typeface="Arial" pitchFamily="34" charset="0"/>
              </a:rPr>
              <a:t>URINARY  TRACT  TRAUMA</a:t>
            </a:r>
            <a:endParaRPr lang="tr-TR" sz="3200" b="1" dirty="0">
              <a:latin typeface="Arial" pitchFamily="34" charset="0"/>
              <a:cs typeface="Arial" pitchFamily="34" charset="0"/>
            </a:endParaRPr>
          </a:p>
        </p:txBody>
      </p:sp>
      <p:sp>
        <p:nvSpPr>
          <p:cNvPr id="3" name="2 Alt Başlık"/>
          <p:cNvSpPr>
            <a:spLocks noGrp="1"/>
          </p:cNvSpPr>
          <p:nvPr>
            <p:ph type="subTitle" idx="1"/>
          </p:nvPr>
        </p:nvSpPr>
        <p:spPr>
          <a:xfrm>
            <a:off x="1371600" y="4628728"/>
            <a:ext cx="6400800" cy="1752600"/>
          </a:xfrm>
        </p:spPr>
        <p:txBody>
          <a:bodyPr>
            <a:noAutofit/>
          </a:bodyPr>
          <a:lstStyle/>
          <a:p>
            <a:r>
              <a:rPr lang="tr-TR" sz="2400" b="1" dirty="0" smtClean="0">
                <a:solidFill>
                  <a:schemeClr val="tx1"/>
                </a:solidFill>
                <a:latin typeface="Arial" pitchFamily="34" charset="0"/>
                <a:cs typeface="Arial" pitchFamily="34" charset="0"/>
              </a:rPr>
              <a:t>PROF. DR. METE KİLCİLER </a:t>
            </a:r>
          </a:p>
          <a:p>
            <a:r>
              <a:rPr kumimoji="1" lang="tr-TR" altLang="zh-CN" sz="2400" b="1" dirty="0" smtClean="0">
                <a:solidFill>
                  <a:schemeClr val="tx1"/>
                </a:solidFill>
                <a:ea typeface="宋体" pitchFamily="2" charset="-122"/>
              </a:rPr>
              <a:t>DEPARTMENT OF UROLOGY, </a:t>
            </a:r>
          </a:p>
          <a:p>
            <a:r>
              <a:rPr kumimoji="1" lang="tr-TR" altLang="zh-CN" sz="2400" b="1" dirty="0" smtClean="0">
                <a:solidFill>
                  <a:schemeClr val="tx1"/>
                </a:solidFill>
                <a:ea typeface="宋体" pitchFamily="2" charset="-122"/>
              </a:rPr>
              <a:t>SCHOOL OF MEDICINE, </a:t>
            </a:r>
          </a:p>
          <a:p>
            <a:r>
              <a:rPr kumimoji="1" lang="tr-TR" altLang="zh-CN" sz="2400" b="1" dirty="0" smtClean="0">
                <a:solidFill>
                  <a:schemeClr val="tx1"/>
                </a:solidFill>
                <a:ea typeface="宋体" pitchFamily="2" charset="-122"/>
              </a:rPr>
              <a:t>BAHÇEŞEHİR UNIVERSITY</a:t>
            </a:r>
            <a:endParaRPr kumimoji="1" lang="zh-CN" altLang="en-US" sz="2400" b="1" dirty="0" smtClean="0">
              <a:solidFill>
                <a:schemeClr val="tx1"/>
              </a:solidFill>
              <a:ea typeface="宋体" pitchFamily="2" charset="-122"/>
            </a:endParaRPr>
          </a:p>
        </p:txBody>
      </p:sp>
      <p:pic>
        <p:nvPicPr>
          <p:cNvPr id="4" name="Picture 151" descr="https://pbs.twimg.com/profile_images/2487961526/3.png"/>
          <p:cNvPicPr>
            <a:picLocks noChangeAspect="1" noChangeArrowheads="1"/>
          </p:cNvPicPr>
          <p:nvPr/>
        </p:nvPicPr>
        <p:blipFill>
          <a:blip r:embed="rId2" cstate="print"/>
          <a:srcRect/>
          <a:stretch>
            <a:fillRect/>
          </a:stretch>
        </p:blipFill>
        <p:spPr bwMode="auto">
          <a:xfrm>
            <a:off x="3275856" y="1916832"/>
            <a:ext cx="2376264" cy="24277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0"/>
            <a:ext cx="8991600" cy="1143000"/>
          </a:xfrm>
          <a:noFill/>
        </p:spPr>
        <p:txBody>
          <a:bodyPr lIns="92075" tIns="46038" rIns="92075" bIns="46038">
            <a:normAutofit/>
          </a:bodyPr>
          <a:lstStyle/>
          <a:p>
            <a:pPr eaLnBrk="1" hangingPunct="1"/>
            <a:r>
              <a:rPr lang="en-US" dirty="0" smtClean="0"/>
              <a:t>Physical Assessment</a:t>
            </a:r>
          </a:p>
        </p:txBody>
      </p:sp>
      <p:pic>
        <p:nvPicPr>
          <p:cNvPr id="63490" name="Picture 2" descr="File:Hemorrhagic pancreatitis - Grey Turner's sign.jpg">
            <a:hlinkClick r:id="rId3"/>
          </p:cNvPr>
          <p:cNvPicPr>
            <a:picLocks noChangeAspect="1" noChangeArrowheads="1"/>
          </p:cNvPicPr>
          <p:nvPr/>
        </p:nvPicPr>
        <p:blipFill>
          <a:blip r:embed="rId4" cstate="print"/>
          <a:srcRect/>
          <a:stretch>
            <a:fillRect/>
          </a:stretch>
        </p:blipFill>
        <p:spPr bwMode="auto">
          <a:xfrm>
            <a:off x="1828800" y="3635194"/>
            <a:ext cx="5486400" cy="2879905"/>
          </a:xfrm>
          <a:prstGeom prst="rect">
            <a:avLst/>
          </a:prstGeom>
          <a:noFill/>
          <a:ln w="19050">
            <a:solidFill>
              <a:schemeClr val="tx1"/>
            </a:solidFill>
          </a:ln>
        </p:spPr>
      </p:pic>
      <p:sp>
        <p:nvSpPr>
          <p:cNvPr id="4" name="Rectangle 3"/>
          <p:cNvSpPr/>
          <p:nvPr/>
        </p:nvSpPr>
        <p:spPr>
          <a:xfrm>
            <a:off x="1828800" y="1371600"/>
            <a:ext cx="5486400" cy="2062103"/>
          </a:xfrm>
          <a:prstGeom prst="rect">
            <a:avLst/>
          </a:prstGeom>
        </p:spPr>
        <p:txBody>
          <a:bodyPr wrap="square">
            <a:spAutoFit/>
          </a:bodyPr>
          <a:lstStyle/>
          <a:p>
            <a:pPr marL="457200" indent="-457200">
              <a:buFont typeface="Arial" pitchFamily="34" charset="0"/>
              <a:buChar char="•"/>
            </a:pPr>
            <a:r>
              <a:rPr lang="en-US" sz="3200" dirty="0"/>
              <a:t>Inspection</a:t>
            </a:r>
          </a:p>
          <a:p>
            <a:pPr marL="457200" indent="-457200">
              <a:buFont typeface="Arial" pitchFamily="34" charset="0"/>
              <a:buChar char="•"/>
            </a:pPr>
            <a:r>
              <a:rPr lang="en-US" sz="3200" dirty="0"/>
              <a:t>Palpation</a:t>
            </a:r>
          </a:p>
          <a:p>
            <a:pPr marL="457200" indent="-457200">
              <a:buFont typeface="Arial" pitchFamily="34" charset="0"/>
              <a:buChar char="•"/>
            </a:pPr>
            <a:r>
              <a:rPr lang="en-US" sz="3200" dirty="0"/>
              <a:t>Gray Turner’s Sign</a:t>
            </a:r>
          </a:p>
          <a:p>
            <a:pPr marL="457200" indent="-457200">
              <a:buFont typeface="Arial" pitchFamily="34" charset="0"/>
              <a:buChar char="•"/>
            </a:pPr>
            <a:r>
              <a:rPr lang="en-US" sz="3200" dirty="0"/>
              <a:t>Percussion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Grp="1" noChangeArrowheads="1"/>
          </p:cNvSpPr>
          <p:nvPr>
            <p:ph type="title"/>
          </p:nvPr>
        </p:nvSpPr>
        <p:spPr>
          <a:xfrm>
            <a:off x="452028" y="980728"/>
            <a:ext cx="8229600" cy="1143000"/>
          </a:xfrm>
        </p:spPr>
        <p:txBody>
          <a:bodyPr/>
          <a:lstStyle/>
          <a:p>
            <a:r>
              <a:rPr lang="en-US" dirty="0"/>
              <a:t>When is Imaging Indicated ?</a:t>
            </a:r>
          </a:p>
        </p:txBody>
      </p:sp>
      <p:sp>
        <p:nvSpPr>
          <p:cNvPr id="640003" name="Rectangle 3"/>
          <p:cNvSpPr>
            <a:spLocks noGrp="1" noChangeArrowheads="1"/>
          </p:cNvSpPr>
          <p:nvPr>
            <p:ph type="body" idx="1"/>
          </p:nvPr>
        </p:nvSpPr>
        <p:spPr>
          <a:xfrm>
            <a:off x="889248" y="2388021"/>
            <a:ext cx="7355160" cy="2697163"/>
          </a:xfrm>
        </p:spPr>
        <p:txBody>
          <a:bodyPr/>
          <a:lstStyle/>
          <a:p>
            <a:r>
              <a:rPr lang="en-US" dirty="0"/>
              <a:t>Penetrating trauma</a:t>
            </a:r>
          </a:p>
          <a:p>
            <a:r>
              <a:rPr lang="en-US" dirty="0"/>
              <a:t>Pediatric trauma</a:t>
            </a:r>
          </a:p>
          <a:p>
            <a:r>
              <a:rPr lang="en-US" dirty="0" smtClean="0"/>
              <a:t>Deceleration </a:t>
            </a:r>
            <a:r>
              <a:rPr lang="en-US" dirty="0"/>
              <a:t>injury</a:t>
            </a:r>
          </a:p>
          <a:p>
            <a:r>
              <a:rPr lang="en-US" dirty="0"/>
              <a:t>Adult blunt </a:t>
            </a:r>
            <a:r>
              <a:rPr lang="en-US" dirty="0" smtClean="0"/>
              <a:t>trauma</a:t>
            </a:r>
            <a:r>
              <a:rPr lang="tr-TR" dirty="0" smtClean="0"/>
              <a:t> </a:t>
            </a:r>
            <a:r>
              <a:rPr lang="tr-TR" dirty="0" err="1" smtClean="0"/>
              <a:t>with</a:t>
            </a:r>
            <a:r>
              <a:rPr lang="tr-TR" dirty="0" smtClean="0"/>
              <a:t> </a:t>
            </a:r>
            <a:r>
              <a:rPr lang="tr-TR" dirty="0" err="1" smtClean="0"/>
              <a:t>hematuria</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692696"/>
            <a:ext cx="8229600" cy="1143000"/>
          </a:xfrm>
        </p:spPr>
        <p:txBody>
          <a:bodyPr/>
          <a:lstStyle/>
          <a:p>
            <a:pPr eaLnBrk="1" hangingPunct="1">
              <a:defRPr/>
            </a:pPr>
            <a:r>
              <a:rPr lang="en-US" altLang="en-US" dirty="0" smtClean="0"/>
              <a:t>Imaging techniques</a:t>
            </a:r>
          </a:p>
        </p:txBody>
      </p:sp>
      <p:sp>
        <p:nvSpPr>
          <p:cNvPr id="106499" name="Rectangle 3"/>
          <p:cNvSpPr>
            <a:spLocks noGrp="1" noChangeArrowheads="1"/>
          </p:cNvSpPr>
          <p:nvPr>
            <p:ph type="body" idx="1"/>
          </p:nvPr>
        </p:nvSpPr>
        <p:spPr>
          <a:xfrm>
            <a:off x="457200" y="2204864"/>
            <a:ext cx="8229600" cy="3921299"/>
          </a:xfrm>
        </p:spPr>
        <p:txBody>
          <a:bodyPr>
            <a:normAutofit/>
          </a:bodyPr>
          <a:lstStyle/>
          <a:p>
            <a:pPr eaLnBrk="1" hangingPunct="1">
              <a:lnSpc>
                <a:spcPct val="90000"/>
              </a:lnSpc>
              <a:defRPr/>
            </a:pPr>
            <a:r>
              <a:rPr lang="en-US" altLang="en-US" b="1" dirty="0" smtClean="0"/>
              <a:t>Contrast enhanced CT—the best test, up to 98% accurate, not great for renal vein injuries</a:t>
            </a:r>
          </a:p>
          <a:p>
            <a:pPr eaLnBrk="1" hangingPunct="1">
              <a:lnSpc>
                <a:spcPct val="90000"/>
              </a:lnSpc>
              <a:defRPr/>
            </a:pPr>
            <a:r>
              <a:rPr lang="en-US" altLang="en-US" dirty="0" smtClean="0"/>
              <a:t>IVP</a:t>
            </a:r>
          </a:p>
          <a:p>
            <a:pPr eaLnBrk="1" hangingPunct="1">
              <a:lnSpc>
                <a:spcPct val="90000"/>
              </a:lnSpc>
              <a:defRPr/>
            </a:pPr>
            <a:r>
              <a:rPr lang="en-US" altLang="en-US" dirty="0" smtClean="0"/>
              <a:t>Contrast Enhanced </a:t>
            </a:r>
            <a:r>
              <a:rPr lang="en-US" altLang="en-US" dirty="0" err="1" smtClean="0"/>
              <a:t>Ultrasoun</a:t>
            </a:r>
            <a:r>
              <a:rPr lang="tr-TR" altLang="en-US" dirty="0" smtClean="0"/>
              <a:t>d</a:t>
            </a:r>
            <a:endParaRPr lang="en-US" altLang="en-US" dirty="0" smtClean="0"/>
          </a:p>
          <a:p>
            <a:pPr eaLnBrk="1" hangingPunct="1">
              <a:lnSpc>
                <a:spcPct val="90000"/>
              </a:lnSpc>
              <a:defRPr/>
            </a:pPr>
            <a:r>
              <a:rPr lang="en-US" altLang="en-US" dirty="0" smtClean="0"/>
              <a:t>MRI</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Grp="1" noChangeArrowheads="1"/>
          </p:cNvSpPr>
          <p:nvPr>
            <p:ph type="title"/>
          </p:nvPr>
        </p:nvSpPr>
        <p:spPr/>
        <p:txBody>
          <a:bodyPr>
            <a:normAutofit/>
          </a:bodyPr>
          <a:lstStyle/>
          <a:p>
            <a:r>
              <a:rPr lang="en-US" dirty="0" err="1" smtClean="0"/>
              <a:t>Wh</a:t>
            </a:r>
            <a:r>
              <a:rPr lang="tr-TR" dirty="0" smtClean="0"/>
              <a:t>y is CT </a:t>
            </a:r>
            <a:r>
              <a:rPr lang="en-US" dirty="0" smtClean="0"/>
              <a:t> </a:t>
            </a:r>
            <a:r>
              <a:rPr lang="en-US" dirty="0"/>
              <a:t>the Best Imaging </a:t>
            </a:r>
            <a:r>
              <a:rPr lang="en-US" dirty="0" smtClean="0"/>
              <a:t>Study?</a:t>
            </a:r>
            <a:endParaRPr lang="en-US" dirty="0"/>
          </a:p>
        </p:txBody>
      </p:sp>
      <p:sp>
        <p:nvSpPr>
          <p:cNvPr id="641027" name="Rectangle 3"/>
          <p:cNvSpPr>
            <a:spLocks noGrp="1" noChangeArrowheads="1"/>
          </p:cNvSpPr>
          <p:nvPr>
            <p:ph type="body" idx="1"/>
          </p:nvPr>
        </p:nvSpPr>
        <p:spPr/>
        <p:txBody>
          <a:bodyPr/>
          <a:lstStyle/>
          <a:p>
            <a:pPr lvl="1"/>
            <a:r>
              <a:rPr lang="en-US" dirty="0" smtClean="0"/>
              <a:t>Accurate </a:t>
            </a:r>
            <a:r>
              <a:rPr lang="en-US" dirty="0"/>
              <a:t>staging</a:t>
            </a:r>
          </a:p>
          <a:p>
            <a:pPr lvl="1"/>
            <a:r>
              <a:rPr lang="en-US" dirty="0"/>
              <a:t>Non-invasive</a:t>
            </a:r>
          </a:p>
          <a:p>
            <a:pPr lvl="1"/>
            <a:r>
              <a:rPr lang="en-US" dirty="0"/>
              <a:t>Detects associated injuries</a:t>
            </a:r>
          </a:p>
          <a:p>
            <a:pPr lvl="1"/>
            <a:r>
              <a:rPr lang="en-US" dirty="0"/>
              <a:t>Rapid</a:t>
            </a:r>
          </a:p>
          <a:p>
            <a:pPr lvl="1"/>
            <a:r>
              <a:rPr lang="en-US" dirty="0"/>
              <a:t>Need contrast</a:t>
            </a:r>
          </a:p>
          <a:p>
            <a:pPr lvl="1"/>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1506" name="Picture 2" descr="D:\gordon\clinics page 198.jpg"/>
          <p:cNvPicPr>
            <a:picLocks noChangeAspect="1" noChangeArrowheads="1"/>
          </p:cNvPicPr>
          <p:nvPr/>
        </p:nvPicPr>
        <p:blipFill>
          <a:blip r:embed="rId2" cstate="print"/>
          <a:srcRect/>
          <a:stretch>
            <a:fillRect/>
          </a:stretch>
        </p:blipFill>
        <p:spPr bwMode="auto">
          <a:xfrm>
            <a:off x="457200" y="609600"/>
            <a:ext cx="8305800" cy="5181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2530" name="Picture 2" descr="D:\gordon\clinics page 199.jpg"/>
          <p:cNvPicPr>
            <a:picLocks noChangeAspect="1" noChangeArrowheads="1"/>
          </p:cNvPicPr>
          <p:nvPr/>
        </p:nvPicPr>
        <p:blipFill>
          <a:blip r:embed="rId2" cstate="print"/>
          <a:srcRect/>
          <a:stretch>
            <a:fillRect/>
          </a:stretch>
        </p:blipFill>
        <p:spPr bwMode="auto">
          <a:xfrm>
            <a:off x="2133600" y="152400"/>
            <a:ext cx="4876800" cy="6705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normAutofit/>
          </a:bodyPr>
          <a:lstStyle/>
          <a:p>
            <a:pPr>
              <a:defRPr/>
            </a:pPr>
            <a:r>
              <a:rPr lang="en-US" altLang="en-US" b="1" dirty="0" smtClean="0"/>
              <a:t>AAST Kidney Injury Severity Scale</a:t>
            </a:r>
            <a:r>
              <a:rPr lang="tr-TR" altLang="en-US" b="1" dirty="0" smtClean="0"/>
              <a:t/>
            </a:r>
            <a:br>
              <a:rPr lang="tr-TR" altLang="en-US" b="1" dirty="0" smtClean="0"/>
            </a:br>
            <a:r>
              <a:rPr lang="en-US" altLang="en-US" sz="2200" b="1" dirty="0"/>
              <a:t>American Association for the Surgery of Trauma</a:t>
            </a:r>
            <a:endParaRPr lang="en-US" altLang="en-US" b="1" dirty="0" smtClean="0"/>
          </a:p>
        </p:txBody>
      </p:sp>
      <p:sp>
        <p:nvSpPr>
          <p:cNvPr id="153604" name="Rectangle 4"/>
          <p:cNvSpPr>
            <a:spLocks noGrp="1" noChangeArrowheads="1"/>
          </p:cNvSpPr>
          <p:nvPr>
            <p:ph type="body" sz="half" idx="2"/>
          </p:nvPr>
        </p:nvSpPr>
        <p:spPr>
          <a:xfrm>
            <a:off x="4648200" y="1981200"/>
            <a:ext cx="4032250" cy="4495800"/>
          </a:xfrm>
        </p:spPr>
        <p:txBody>
          <a:bodyPr/>
          <a:lstStyle/>
          <a:p>
            <a:pPr eaLnBrk="1" hangingPunct="1">
              <a:defRPr/>
            </a:pPr>
            <a:endParaRPr lang="en-US" altLang="en-US" sz="2800" smtClean="0"/>
          </a:p>
        </p:txBody>
      </p:sp>
      <p:pic>
        <p:nvPicPr>
          <p:cNvPr id="14340" name="Picture 6" descr="photo15"/>
          <p:cNvPicPr>
            <a:picLocks noGrp="1" noChangeAspect="1" noChangeArrowheads="1"/>
          </p:cNvPicPr>
          <p:nvPr>
            <p:ph type="clipArt" sz="half" idx="1"/>
          </p:nvPr>
        </p:nvPicPr>
        <p:blipFill>
          <a:blip r:embed="rId2" cstate="print"/>
          <a:srcRect/>
          <a:stretch>
            <a:fillRect/>
          </a:stretch>
        </p:blipFill>
        <p:spPr>
          <a:xfrm>
            <a:off x="457200" y="1752600"/>
            <a:ext cx="4191000" cy="4724400"/>
          </a:xfrm>
          <a:noFill/>
        </p:spPr>
      </p:pic>
      <p:pic>
        <p:nvPicPr>
          <p:cNvPr id="14341" name="Picture 1028" descr="thmb_4675256260ed6TAB-renal"/>
          <p:cNvPicPr>
            <a:picLocks noChangeAspect="1" noChangeArrowheads="1"/>
          </p:cNvPicPr>
          <p:nvPr/>
        </p:nvPicPr>
        <p:blipFill>
          <a:blip r:embed="rId3" cstate="print"/>
          <a:srcRect/>
          <a:stretch>
            <a:fillRect/>
          </a:stretch>
        </p:blipFill>
        <p:spPr bwMode="auto">
          <a:xfrm>
            <a:off x="4724400" y="1752600"/>
            <a:ext cx="4191000" cy="4724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 ">
            <a:hlinkClick r:id="rId2"/>
          </p:cNvPr>
          <p:cNvPicPr>
            <a:picLocks noChangeAspect="1" noChangeArrowheads="1"/>
          </p:cNvPicPr>
          <p:nvPr/>
        </p:nvPicPr>
        <p:blipFill>
          <a:blip r:embed="rId3" cstate="print"/>
          <a:srcRect/>
          <a:stretch>
            <a:fillRect/>
          </a:stretch>
        </p:blipFill>
        <p:spPr bwMode="auto">
          <a:xfrm>
            <a:off x="685800" y="1828800"/>
            <a:ext cx="2609850" cy="4191000"/>
          </a:xfrm>
          <a:prstGeom prst="rect">
            <a:avLst/>
          </a:prstGeom>
          <a:noFill/>
          <a:ln w="9525">
            <a:noFill/>
            <a:miter lim="800000"/>
            <a:headEnd/>
            <a:tailEnd/>
          </a:ln>
        </p:spPr>
      </p:pic>
      <p:pic>
        <p:nvPicPr>
          <p:cNvPr id="16387" name="Picture 7" descr=" ">
            <a:hlinkClick r:id="rId4"/>
          </p:cNvPr>
          <p:cNvPicPr>
            <a:picLocks noChangeAspect="1" noChangeArrowheads="1"/>
          </p:cNvPicPr>
          <p:nvPr/>
        </p:nvPicPr>
        <p:blipFill>
          <a:blip r:embed="rId5" cstate="print"/>
          <a:srcRect/>
          <a:stretch>
            <a:fillRect/>
          </a:stretch>
        </p:blipFill>
        <p:spPr bwMode="auto">
          <a:xfrm>
            <a:off x="3810000" y="1828800"/>
            <a:ext cx="4191000" cy="3762375"/>
          </a:xfrm>
          <a:prstGeom prst="rect">
            <a:avLst/>
          </a:prstGeom>
          <a:noFill/>
          <a:ln w="9525">
            <a:noFill/>
            <a:miter lim="800000"/>
            <a:headEnd/>
            <a:tailEnd/>
          </a:ln>
        </p:spPr>
      </p:pic>
      <p:sp>
        <p:nvSpPr>
          <p:cNvPr id="269320" name="Rectangle 8"/>
          <p:cNvSpPr>
            <a:spLocks noGrp="1" noChangeArrowheads="1"/>
          </p:cNvSpPr>
          <p:nvPr>
            <p:ph type="title"/>
          </p:nvPr>
        </p:nvSpPr>
        <p:spPr/>
        <p:txBody>
          <a:bodyPr/>
          <a:lstStyle/>
          <a:p>
            <a:pPr eaLnBrk="1" hangingPunct="1">
              <a:defRPr/>
            </a:pPr>
            <a:r>
              <a:rPr lang="en-US" altLang="en-US" smtClean="0"/>
              <a:t>Grade I-Renal contusion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4" name="Rectangle 4"/>
          <p:cNvSpPr>
            <a:spLocks noGrp="1" noChangeArrowheads="1"/>
          </p:cNvSpPr>
          <p:nvPr>
            <p:ph type="title"/>
          </p:nvPr>
        </p:nvSpPr>
        <p:spPr/>
        <p:txBody>
          <a:bodyPr/>
          <a:lstStyle/>
          <a:p>
            <a:pPr eaLnBrk="1" hangingPunct="1">
              <a:defRPr/>
            </a:pPr>
            <a:r>
              <a:rPr lang="en-US" altLang="en-US" smtClean="0"/>
              <a:t>Grade I-Subcapsular Hematoma</a:t>
            </a:r>
          </a:p>
        </p:txBody>
      </p:sp>
      <p:pic>
        <p:nvPicPr>
          <p:cNvPr id="17411" name="Picture 6" descr=" ">
            <a:hlinkClick r:id="rId2"/>
          </p:cNvPr>
          <p:cNvPicPr>
            <a:picLocks noChangeAspect="1" noChangeArrowheads="1"/>
          </p:cNvPicPr>
          <p:nvPr/>
        </p:nvPicPr>
        <p:blipFill>
          <a:blip r:embed="rId3" cstate="print"/>
          <a:srcRect/>
          <a:stretch>
            <a:fillRect/>
          </a:stretch>
        </p:blipFill>
        <p:spPr bwMode="auto">
          <a:xfrm>
            <a:off x="762000" y="1828800"/>
            <a:ext cx="2705100" cy="4191000"/>
          </a:xfrm>
          <a:prstGeom prst="rect">
            <a:avLst/>
          </a:prstGeom>
          <a:noFill/>
          <a:ln w="9525">
            <a:noFill/>
            <a:miter lim="800000"/>
            <a:headEnd/>
            <a:tailEnd/>
          </a:ln>
        </p:spPr>
      </p:pic>
      <p:pic>
        <p:nvPicPr>
          <p:cNvPr id="17412" name="Picture 8" descr=" ">
            <a:hlinkClick r:id="rId4"/>
          </p:cNvPr>
          <p:cNvPicPr>
            <a:picLocks noChangeAspect="1" noChangeArrowheads="1"/>
          </p:cNvPicPr>
          <p:nvPr/>
        </p:nvPicPr>
        <p:blipFill>
          <a:blip r:embed="rId5" cstate="print"/>
          <a:srcRect/>
          <a:stretch>
            <a:fillRect/>
          </a:stretch>
        </p:blipFill>
        <p:spPr bwMode="auto">
          <a:xfrm>
            <a:off x="3962400" y="1905000"/>
            <a:ext cx="4191000" cy="310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2" name="Rectangle 4"/>
          <p:cNvSpPr>
            <a:spLocks noGrp="1" noChangeArrowheads="1"/>
          </p:cNvSpPr>
          <p:nvPr>
            <p:ph type="title"/>
          </p:nvPr>
        </p:nvSpPr>
        <p:spPr/>
        <p:txBody>
          <a:bodyPr/>
          <a:lstStyle/>
          <a:p>
            <a:pPr eaLnBrk="1" hangingPunct="1">
              <a:defRPr/>
            </a:pPr>
            <a:r>
              <a:rPr lang="en-US" altLang="en-US" sz="4000" smtClean="0"/>
              <a:t>Grade II-Small Cortical Laceration</a:t>
            </a:r>
          </a:p>
        </p:txBody>
      </p:sp>
      <p:pic>
        <p:nvPicPr>
          <p:cNvPr id="18435" name="Picture 6" descr=" ">
            <a:hlinkClick r:id="rId2"/>
          </p:cNvPr>
          <p:cNvPicPr>
            <a:picLocks noChangeAspect="1" noChangeArrowheads="1"/>
          </p:cNvPicPr>
          <p:nvPr/>
        </p:nvPicPr>
        <p:blipFill>
          <a:blip r:embed="rId3" cstate="print"/>
          <a:srcRect/>
          <a:stretch>
            <a:fillRect/>
          </a:stretch>
        </p:blipFill>
        <p:spPr bwMode="auto">
          <a:xfrm>
            <a:off x="762000" y="1905000"/>
            <a:ext cx="2714625" cy="4191000"/>
          </a:xfrm>
          <a:prstGeom prst="rect">
            <a:avLst/>
          </a:prstGeom>
          <a:noFill/>
          <a:ln w="9525">
            <a:noFill/>
            <a:miter lim="800000"/>
            <a:headEnd/>
            <a:tailEnd/>
          </a:ln>
        </p:spPr>
      </p:pic>
      <p:pic>
        <p:nvPicPr>
          <p:cNvPr id="18436" name="Picture 8" descr=" ">
            <a:hlinkClick r:id="rId4"/>
          </p:cNvPr>
          <p:cNvPicPr>
            <a:picLocks noChangeAspect="1" noChangeArrowheads="1"/>
          </p:cNvPicPr>
          <p:nvPr/>
        </p:nvPicPr>
        <p:blipFill>
          <a:blip r:embed="rId5" cstate="print"/>
          <a:srcRect/>
          <a:stretch>
            <a:fillRect/>
          </a:stretch>
        </p:blipFill>
        <p:spPr bwMode="auto">
          <a:xfrm>
            <a:off x="3886200" y="1981200"/>
            <a:ext cx="4191000" cy="262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395536" y="2780928"/>
            <a:ext cx="8229600" cy="1143000"/>
          </a:xfrm>
        </p:spPr>
        <p:txBody>
          <a:bodyPr/>
          <a:lstStyle/>
          <a:p>
            <a:pPr eaLnBrk="1" hangingPunct="1">
              <a:defRPr/>
            </a:pPr>
            <a:r>
              <a:rPr lang="en-US" altLang="en-US" b="1" dirty="0" smtClean="0"/>
              <a:t>Renal Trauma</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60" name="Rectangle 4"/>
          <p:cNvSpPr>
            <a:spLocks noGrp="1" noChangeArrowheads="1"/>
          </p:cNvSpPr>
          <p:nvPr>
            <p:ph type="title"/>
          </p:nvPr>
        </p:nvSpPr>
        <p:spPr/>
        <p:txBody>
          <a:bodyPr/>
          <a:lstStyle/>
          <a:p>
            <a:pPr eaLnBrk="1" hangingPunct="1">
              <a:defRPr/>
            </a:pPr>
            <a:r>
              <a:rPr lang="en-US" altLang="en-US" sz="4000" smtClean="0"/>
              <a:t>Grade III-Major Renal Laceration</a:t>
            </a:r>
          </a:p>
        </p:txBody>
      </p:sp>
      <p:pic>
        <p:nvPicPr>
          <p:cNvPr id="19459" name="Picture 6" descr=" ">
            <a:hlinkClick r:id="rId2"/>
          </p:cNvPr>
          <p:cNvPicPr>
            <a:picLocks noChangeAspect="1" noChangeArrowheads="1"/>
          </p:cNvPicPr>
          <p:nvPr/>
        </p:nvPicPr>
        <p:blipFill>
          <a:blip r:embed="rId3" cstate="print"/>
          <a:srcRect/>
          <a:stretch>
            <a:fillRect/>
          </a:stretch>
        </p:blipFill>
        <p:spPr bwMode="auto">
          <a:xfrm>
            <a:off x="762000" y="1981200"/>
            <a:ext cx="2638425" cy="4191000"/>
          </a:xfrm>
          <a:prstGeom prst="rect">
            <a:avLst/>
          </a:prstGeom>
          <a:noFill/>
          <a:ln w="9525">
            <a:noFill/>
            <a:miter lim="800000"/>
            <a:headEnd/>
            <a:tailEnd/>
          </a:ln>
        </p:spPr>
      </p:pic>
      <p:pic>
        <p:nvPicPr>
          <p:cNvPr id="19460" name="Picture 8" descr=" ">
            <a:hlinkClick r:id="rId4"/>
          </p:cNvPr>
          <p:cNvPicPr>
            <a:picLocks noChangeAspect="1" noChangeArrowheads="1"/>
          </p:cNvPicPr>
          <p:nvPr/>
        </p:nvPicPr>
        <p:blipFill>
          <a:blip r:embed="rId5" cstate="print"/>
          <a:srcRect/>
          <a:stretch>
            <a:fillRect/>
          </a:stretch>
        </p:blipFill>
        <p:spPr bwMode="auto">
          <a:xfrm>
            <a:off x="4114800" y="2514600"/>
            <a:ext cx="4191000" cy="296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8" name="Rectangle 4"/>
          <p:cNvSpPr>
            <a:spLocks noGrp="1" noChangeArrowheads="1"/>
          </p:cNvSpPr>
          <p:nvPr>
            <p:ph type="title"/>
          </p:nvPr>
        </p:nvSpPr>
        <p:spPr/>
        <p:txBody>
          <a:bodyPr>
            <a:normAutofit fontScale="90000"/>
          </a:bodyPr>
          <a:lstStyle/>
          <a:p>
            <a:pPr eaLnBrk="1" hangingPunct="1">
              <a:defRPr/>
            </a:pPr>
            <a:r>
              <a:rPr lang="en-US" altLang="en-US" sz="4000" smtClean="0"/>
              <a:t>Grade IV-Major Laceration involving Collecting System</a:t>
            </a:r>
          </a:p>
        </p:txBody>
      </p:sp>
      <p:pic>
        <p:nvPicPr>
          <p:cNvPr id="20483" name="Picture 6" descr=" ">
            <a:hlinkClick r:id="rId2"/>
          </p:cNvPr>
          <p:cNvPicPr>
            <a:picLocks noChangeAspect="1" noChangeArrowheads="1"/>
          </p:cNvPicPr>
          <p:nvPr/>
        </p:nvPicPr>
        <p:blipFill>
          <a:blip r:embed="rId3" cstate="print"/>
          <a:srcRect/>
          <a:stretch>
            <a:fillRect/>
          </a:stretch>
        </p:blipFill>
        <p:spPr bwMode="auto">
          <a:xfrm>
            <a:off x="762000" y="1981200"/>
            <a:ext cx="2638425" cy="4191000"/>
          </a:xfrm>
          <a:prstGeom prst="rect">
            <a:avLst/>
          </a:prstGeom>
          <a:noFill/>
          <a:ln w="9525">
            <a:noFill/>
            <a:miter lim="800000"/>
            <a:headEnd/>
            <a:tailEnd/>
          </a:ln>
        </p:spPr>
      </p:pic>
      <p:pic>
        <p:nvPicPr>
          <p:cNvPr id="20484" name="Picture 8" descr=" ">
            <a:hlinkClick r:id="rId4"/>
          </p:cNvPr>
          <p:cNvPicPr>
            <a:picLocks noChangeAspect="1" noChangeArrowheads="1"/>
          </p:cNvPicPr>
          <p:nvPr/>
        </p:nvPicPr>
        <p:blipFill>
          <a:blip r:embed="rId5" cstate="print"/>
          <a:srcRect/>
          <a:stretch>
            <a:fillRect/>
          </a:stretch>
        </p:blipFill>
        <p:spPr bwMode="auto">
          <a:xfrm>
            <a:off x="4267200" y="1981200"/>
            <a:ext cx="3705225"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6" name="Rectangle 4"/>
          <p:cNvSpPr>
            <a:spLocks noGrp="1" noChangeArrowheads="1"/>
          </p:cNvSpPr>
          <p:nvPr>
            <p:ph type="title"/>
          </p:nvPr>
        </p:nvSpPr>
        <p:spPr/>
        <p:txBody>
          <a:bodyPr/>
          <a:lstStyle/>
          <a:p>
            <a:pPr eaLnBrk="1" hangingPunct="1">
              <a:defRPr/>
            </a:pPr>
            <a:r>
              <a:rPr lang="en-US" altLang="en-US" sz="4000" smtClean="0"/>
              <a:t>Grade IV- Multiple Renal Lacerations</a:t>
            </a:r>
          </a:p>
        </p:txBody>
      </p:sp>
      <p:pic>
        <p:nvPicPr>
          <p:cNvPr id="21507" name="Picture 6" descr=" ">
            <a:hlinkClick r:id="rId2"/>
          </p:cNvPr>
          <p:cNvPicPr>
            <a:picLocks noChangeAspect="1" noChangeArrowheads="1"/>
          </p:cNvPicPr>
          <p:nvPr/>
        </p:nvPicPr>
        <p:blipFill>
          <a:blip r:embed="rId3" cstate="print"/>
          <a:srcRect/>
          <a:stretch>
            <a:fillRect/>
          </a:stretch>
        </p:blipFill>
        <p:spPr bwMode="auto">
          <a:xfrm>
            <a:off x="685800" y="1828800"/>
            <a:ext cx="3200400" cy="4191000"/>
          </a:xfrm>
          <a:prstGeom prst="rect">
            <a:avLst/>
          </a:prstGeom>
          <a:noFill/>
          <a:ln w="9525">
            <a:noFill/>
            <a:miter lim="800000"/>
            <a:headEnd/>
            <a:tailEnd/>
          </a:ln>
        </p:spPr>
      </p:pic>
      <p:pic>
        <p:nvPicPr>
          <p:cNvPr id="21508" name="Picture 8" descr=" ">
            <a:hlinkClick r:id="rId4"/>
          </p:cNvPr>
          <p:cNvPicPr>
            <a:picLocks noChangeAspect="1" noChangeArrowheads="1"/>
          </p:cNvPicPr>
          <p:nvPr/>
        </p:nvPicPr>
        <p:blipFill>
          <a:blip r:embed="rId5" cstate="print"/>
          <a:srcRect/>
          <a:stretch>
            <a:fillRect/>
          </a:stretch>
        </p:blipFill>
        <p:spPr bwMode="auto">
          <a:xfrm>
            <a:off x="4191000" y="1828800"/>
            <a:ext cx="4191000" cy="331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4" name="Rectangle 4"/>
          <p:cNvSpPr>
            <a:spLocks noGrp="1" noChangeArrowheads="1"/>
          </p:cNvSpPr>
          <p:nvPr>
            <p:ph type="title"/>
          </p:nvPr>
        </p:nvSpPr>
        <p:spPr/>
        <p:txBody>
          <a:bodyPr/>
          <a:lstStyle/>
          <a:p>
            <a:pPr eaLnBrk="1" hangingPunct="1">
              <a:defRPr/>
            </a:pPr>
            <a:r>
              <a:rPr lang="en-US" altLang="en-US" smtClean="0"/>
              <a:t>Grade IV-“Shattered” Kidney</a:t>
            </a:r>
          </a:p>
        </p:txBody>
      </p:sp>
      <p:pic>
        <p:nvPicPr>
          <p:cNvPr id="22531" name="Picture 6" descr=" ">
            <a:hlinkClick r:id="rId2"/>
          </p:cNvPr>
          <p:cNvPicPr>
            <a:picLocks noChangeAspect="1" noChangeArrowheads="1"/>
          </p:cNvPicPr>
          <p:nvPr/>
        </p:nvPicPr>
        <p:blipFill>
          <a:blip r:embed="rId3" cstate="print"/>
          <a:srcRect/>
          <a:stretch>
            <a:fillRect/>
          </a:stretch>
        </p:blipFill>
        <p:spPr bwMode="auto">
          <a:xfrm>
            <a:off x="1447800" y="1524000"/>
            <a:ext cx="62484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811213"/>
            <a:ext cx="8229600" cy="606425"/>
          </a:xfrm>
        </p:spPr>
        <p:txBody>
          <a:bodyPr>
            <a:normAutofit fontScale="90000"/>
          </a:bodyPr>
          <a:lstStyle/>
          <a:p>
            <a:pPr eaLnBrk="1" hangingPunct="1">
              <a:defRPr/>
            </a:pPr>
            <a:r>
              <a:rPr lang="en-US" altLang="en-US" smtClean="0"/>
              <a:t>Grade V- Avascular Left Kidney</a:t>
            </a:r>
          </a:p>
        </p:txBody>
      </p:sp>
      <p:pic>
        <p:nvPicPr>
          <p:cNvPr id="23555" name="Picture 5" descr="photo18"/>
          <p:cNvPicPr>
            <a:picLocks noGrp="1" noChangeAspect="1" noChangeArrowheads="1"/>
          </p:cNvPicPr>
          <p:nvPr>
            <p:ph type="clipArt" sz="half" idx="1"/>
          </p:nvPr>
        </p:nvPicPr>
        <p:blipFill>
          <a:blip r:embed="rId2" cstate="print"/>
          <a:srcRect/>
          <a:stretch>
            <a:fillRect/>
          </a:stretch>
        </p:blipFill>
        <p:spPr>
          <a:xfrm>
            <a:off x="1905000" y="2209800"/>
            <a:ext cx="5105400" cy="4071938"/>
          </a:xfr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Blunt Injury</a:t>
            </a:r>
          </a:p>
        </p:txBody>
      </p:sp>
      <p:sp>
        <p:nvSpPr>
          <p:cNvPr id="62467" name="Rectangle 3"/>
          <p:cNvSpPr>
            <a:spLocks noGrp="1" noChangeArrowheads="1"/>
          </p:cNvSpPr>
          <p:nvPr>
            <p:ph type="body" idx="1"/>
          </p:nvPr>
        </p:nvSpPr>
        <p:spPr/>
        <p:txBody>
          <a:bodyPr/>
          <a:lstStyle/>
          <a:p>
            <a:pPr>
              <a:lnSpc>
                <a:spcPct val="90000"/>
              </a:lnSpc>
            </a:pPr>
            <a:r>
              <a:rPr lang="en-US" dirty="0" smtClean="0"/>
              <a:t>Only </a:t>
            </a:r>
            <a:r>
              <a:rPr lang="en-US" dirty="0"/>
              <a:t>1-2% of injuries involve the pedicle, </a:t>
            </a:r>
          </a:p>
          <a:p>
            <a:pPr>
              <a:lnSpc>
                <a:spcPct val="90000"/>
              </a:lnSpc>
            </a:pPr>
            <a:r>
              <a:rPr lang="en-US" dirty="0"/>
              <a:t>Renal injuries are more common, result from deceleration tend to be partial </a:t>
            </a:r>
            <a:r>
              <a:rPr lang="en-US" dirty="0" smtClean="0"/>
              <a:t>tears</a:t>
            </a:r>
            <a:endParaRPr lang="tr-TR" dirty="0" smtClean="0"/>
          </a:p>
          <a:p>
            <a:pPr>
              <a:lnSpc>
                <a:spcPct val="90000"/>
              </a:lnSpc>
            </a:pPr>
            <a:r>
              <a:rPr lang="en-US" dirty="0"/>
              <a:t>Renal lacerations account for 2-4% of all renal injuries, diagnosed by CT</a:t>
            </a:r>
          </a:p>
          <a:p>
            <a:pPr>
              <a:lnSpc>
                <a:spcPct val="90000"/>
              </a:lnSpc>
            </a:pPr>
            <a:endParaRPr lang="en-US" dirty="0"/>
          </a:p>
        </p:txBody>
      </p:sp>
    </p:spTree>
  </p:cSld>
  <p:clrMapOvr>
    <a:masterClrMapping/>
  </p:clrMapOvr>
  <p:transition spd="med">
    <p:spli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26"/>
          <p:cNvSpPr>
            <a:spLocks noGrp="1" noChangeArrowheads="1"/>
          </p:cNvSpPr>
          <p:nvPr>
            <p:ph type="title"/>
          </p:nvPr>
        </p:nvSpPr>
        <p:spPr/>
        <p:txBody>
          <a:bodyPr/>
          <a:lstStyle/>
          <a:p>
            <a:pPr eaLnBrk="1" hangingPunct="1">
              <a:defRPr/>
            </a:pPr>
            <a:r>
              <a:rPr lang="en-US" altLang="en-US" smtClean="0"/>
              <a:t>Management of Renal Injuries</a:t>
            </a:r>
          </a:p>
        </p:txBody>
      </p:sp>
      <p:sp>
        <p:nvSpPr>
          <p:cNvPr id="107523" name="Rectangle 1027"/>
          <p:cNvSpPr>
            <a:spLocks noGrp="1" noChangeArrowheads="1"/>
          </p:cNvSpPr>
          <p:nvPr>
            <p:ph type="body" idx="1"/>
          </p:nvPr>
        </p:nvSpPr>
        <p:spPr/>
        <p:txBody>
          <a:bodyPr>
            <a:normAutofit lnSpcReduction="10000"/>
          </a:bodyPr>
          <a:lstStyle/>
          <a:p>
            <a:pPr eaLnBrk="1" hangingPunct="1">
              <a:lnSpc>
                <a:spcPct val="80000"/>
              </a:lnSpc>
              <a:defRPr/>
            </a:pPr>
            <a:r>
              <a:rPr lang="en-US" altLang="en-US" sz="2800" dirty="0" smtClean="0"/>
              <a:t>Grade I—home</a:t>
            </a:r>
          </a:p>
          <a:p>
            <a:pPr eaLnBrk="1" hangingPunct="1">
              <a:lnSpc>
                <a:spcPct val="80000"/>
              </a:lnSpc>
              <a:defRPr/>
            </a:pPr>
            <a:r>
              <a:rPr lang="en-US" altLang="en-US" sz="2800" dirty="0" smtClean="0"/>
              <a:t>Grade II-IV—admit, observe</a:t>
            </a:r>
          </a:p>
          <a:p>
            <a:pPr eaLnBrk="1" hangingPunct="1">
              <a:lnSpc>
                <a:spcPct val="80000"/>
              </a:lnSpc>
              <a:defRPr/>
            </a:pPr>
            <a:r>
              <a:rPr lang="en-US" altLang="en-US" sz="2800" dirty="0" smtClean="0"/>
              <a:t>Grade V—observe, vascular repair/stent, or nephrectomy</a:t>
            </a:r>
          </a:p>
          <a:p>
            <a:pPr eaLnBrk="1" hangingPunct="1">
              <a:lnSpc>
                <a:spcPct val="80000"/>
              </a:lnSpc>
              <a:defRPr/>
            </a:pPr>
            <a:endParaRPr lang="en-US" altLang="en-US" sz="2800" dirty="0" smtClean="0"/>
          </a:p>
          <a:p>
            <a:pPr eaLnBrk="1" hangingPunct="1">
              <a:lnSpc>
                <a:spcPct val="80000"/>
              </a:lnSpc>
              <a:buFont typeface="Wingdings" pitchFamily="2" charset="2"/>
              <a:buNone/>
              <a:defRPr/>
            </a:pPr>
            <a:r>
              <a:rPr lang="en-US" altLang="en-US" sz="2800" dirty="0" smtClean="0"/>
              <a:t>absolute indications for surgery are</a:t>
            </a:r>
            <a:r>
              <a:rPr lang="tr-TR" altLang="en-US" sz="2800" dirty="0" smtClean="0"/>
              <a:t>:</a:t>
            </a:r>
            <a:r>
              <a:rPr lang="en-US" altLang="en-US" sz="2800" dirty="0" smtClean="0"/>
              <a:t> </a:t>
            </a:r>
            <a:endParaRPr lang="tr-TR" altLang="en-US" sz="2800" dirty="0" smtClean="0"/>
          </a:p>
          <a:p>
            <a:pPr>
              <a:lnSpc>
                <a:spcPct val="80000"/>
              </a:lnSpc>
              <a:defRPr/>
            </a:pPr>
            <a:r>
              <a:rPr lang="en-US" altLang="en-US" sz="2800" dirty="0" smtClean="0"/>
              <a:t>persistent renal bleeding with hemodynamic instability, </a:t>
            </a:r>
            <a:endParaRPr lang="tr-TR" altLang="en-US" sz="2800" dirty="0" smtClean="0"/>
          </a:p>
          <a:p>
            <a:pPr>
              <a:lnSpc>
                <a:spcPct val="80000"/>
              </a:lnSpc>
              <a:defRPr/>
            </a:pPr>
            <a:r>
              <a:rPr lang="en-US" altLang="en-US" sz="2800" dirty="0" smtClean="0"/>
              <a:t>active extravasation of IV contrast, </a:t>
            </a:r>
            <a:endParaRPr lang="tr-TR" altLang="en-US" sz="2800" dirty="0" smtClean="0"/>
          </a:p>
          <a:p>
            <a:pPr>
              <a:lnSpc>
                <a:spcPct val="80000"/>
              </a:lnSpc>
              <a:defRPr/>
            </a:pPr>
            <a:r>
              <a:rPr lang="en-US" altLang="en-US" sz="2800" dirty="0" smtClean="0"/>
              <a:t>expanding or pulsatile </a:t>
            </a:r>
            <a:r>
              <a:rPr lang="en-US" altLang="en-US" sz="2800" dirty="0" err="1" smtClean="0"/>
              <a:t>perirenal</a:t>
            </a:r>
            <a:r>
              <a:rPr lang="en-US" altLang="en-US" sz="2800" dirty="0" smtClean="0"/>
              <a:t> hematoma</a:t>
            </a:r>
            <a:endParaRPr lang="tr-TR" altLang="en-US" sz="2800" dirty="0" smtClean="0"/>
          </a:p>
          <a:p>
            <a:pPr>
              <a:lnSpc>
                <a:spcPct val="80000"/>
              </a:lnSpc>
              <a:defRPr/>
            </a:pPr>
            <a:r>
              <a:rPr lang="en-US" altLang="en-US" sz="2800" dirty="0" smtClean="0"/>
              <a:t> suggesting Grade V vascular injury</a:t>
            </a:r>
          </a:p>
          <a:p>
            <a:pPr eaLnBrk="1" hangingPunct="1">
              <a:lnSpc>
                <a:spcPct val="80000"/>
              </a:lnSpc>
              <a:defRPr/>
            </a:pPr>
            <a:endParaRPr lang="en-US" altLang="en-US" sz="2800"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p:txBody>
          <a:bodyPr/>
          <a:lstStyle/>
          <a:p>
            <a:r>
              <a:rPr lang="en-US"/>
              <a:t>Surgical repair controversial</a:t>
            </a:r>
          </a:p>
          <a:p>
            <a:r>
              <a:rPr lang="en-US"/>
              <a:t>Minor renal lacerations/contusions managed expectantly</a:t>
            </a:r>
          </a:p>
        </p:txBody>
      </p:sp>
      <p:sp>
        <p:nvSpPr>
          <p:cNvPr id="64516" name="Rectangle 4"/>
          <p:cNvSpPr>
            <a:spLocks noGrp="1" noChangeArrowheads="1"/>
          </p:cNvSpPr>
          <p:nvPr>
            <p:ph type="title"/>
          </p:nvPr>
        </p:nvSpPr>
        <p:spPr>
          <a:noFill/>
          <a:ln/>
          <a:effectLst/>
        </p:spPr>
        <p:txBody>
          <a:bodyPr/>
          <a:lstStyle/>
          <a:p>
            <a:r>
              <a:rPr lang="en-US"/>
              <a:t>Blunt Injury</a:t>
            </a:r>
          </a:p>
        </p:txBody>
      </p:sp>
    </p:spTree>
  </p:cSld>
  <p:clrMapOvr>
    <a:masterClrMapping/>
  </p:clrMapOvr>
  <p:transition spd="med">
    <p:spli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t>Penetrating Injuries</a:t>
            </a:r>
          </a:p>
        </p:txBody>
      </p:sp>
      <p:sp>
        <p:nvSpPr>
          <p:cNvPr id="65539" name="Rectangle 3"/>
          <p:cNvSpPr>
            <a:spLocks noGrp="1" noChangeArrowheads="1"/>
          </p:cNvSpPr>
          <p:nvPr>
            <p:ph type="body" idx="1"/>
          </p:nvPr>
        </p:nvSpPr>
        <p:spPr/>
        <p:txBody>
          <a:bodyPr/>
          <a:lstStyle/>
          <a:p>
            <a:r>
              <a:rPr lang="en-US"/>
              <a:t>Hematuria is of no consequence as all patients need CT, most will need surgery</a:t>
            </a:r>
          </a:p>
        </p:txBody>
      </p:sp>
    </p:spTree>
  </p:cSld>
  <p:clrMapOvr>
    <a:masterClrMapping/>
  </p:clrMapOvr>
  <p:transition spd="med">
    <p:spli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en-US" altLang="en-US" smtClean="0"/>
              <a:t>Complications of Renal Injuries</a:t>
            </a:r>
          </a:p>
        </p:txBody>
      </p:sp>
      <p:sp>
        <p:nvSpPr>
          <p:cNvPr id="108547" name="Rectangle 3"/>
          <p:cNvSpPr>
            <a:spLocks noGrp="1" noChangeArrowheads="1"/>
          </p:cNvSpPr>
          <p:nvPr>
            <p:ph type="body" idx="1"/>
          </p:nvPr>
        </p:nvSpPr>
        <p:spPr/>
        <p:txBody>
          <a:bodyPr/>
          <a:lstStyle/>
          <a:p>
            <a:pPr eaLnBrk="1" hangingPunct="1">
              <a:defRPr/>
            </a:pPr>
            <a:r>
              <a:rPr lang="en-US" altLang="en-US" dirty="0" smtClean="0"/>
              <a:t>Mortality 3%</a:t>
            </a:r>
          </a:p>
          <a:p>
            <a:pPr eaLnBrk="1" hangingPunct="1">
              <a:defRPr/>
            </a:pPr>
            <a:r>
              <a:rPr lang="en-US" altLang="en-US" dirty="0" smtClean="0"/>
              <a:t>Complications</a:t>
            </a:r>
          </a:p>
          <a:p>
            <a:pPr lvl="1" eaLnBrk="1" hangingPunct="1">
              <a:defRPr/>
            </a:pPr>
            <a:r>
              <a:rPr lang="en-US" altLang="en-US" dirty="0" smtClean="0"/>
              <a:t>First six weeks</a:t>
            </a:r>
          </a:p>
          <a:p>
            <a:pPr lvl="2" eaLnBrk="1" hangingPunct="1">
              <a:defRPr/>
            </a:pPr>
            <a:r>
              <a:rPr lang="en-US" altLang="en-US" dirty="0" smtClean="0"/>
              <a:t>Hemorrhage/shock</a:t>
            </a:r>
          </a:p>
          <a:p>
            <a:pPr lvl="2" eaLnBrk="1" hangingPunct="1">
              <a:defRPr/>
            </a:pPr>
            <a:r>
              <a:rPr lang="en-US" altLang="en-US" dirty="0" smtClean="0"/>
              <a:t>Sepsis/abscess</a:t>
            </a:r>
          </a:p>
          <a:p>
            <a:pPr lvl="2" eaLnBrk="1" hangingPunct="1">
              <a:defRPr/>
            </a:pPr>
            <a:r>
              <a:rPr lang="en-US" altLang="en-US" dirty="0" smtClean="0"/>
              <a:t>ATN</a:t>
            </a:r>
          </a:p>
          <a:p>
            <a:pPr lvl="1" eaLnBrk="1" hangingPunct="1">
              <a:defRPr/>
            </a:pPr>
            <a:r>
              <a:rPr lang="en-US" altLang="en-US" dirty="0" smtClean="0"/>
              <a:t>Late</a:t>
            </a:r>
          </a:p>
          <a:p>
            <a:pPr lvl="2" eaLnBrk="1" hangingPunct="1">
              <a:defRPr/>
            </a:pPr>
            <a:r>
              <a:rPr lang="en-US" altLang="en-US" dirty="0" err="1" smtClean="0"/>
              <a:t>Renovascular</a:t>
            </a:r>
            <a:r>
              <a:rPr lang="en-US" altLang="en-US" dirty="0" smtClean="0"/>
              <a:t> HTN 4%</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80" name="Rectangle 4"/>
          <p:cNvSpPr>
            <a:spLocks noGrp="1" noChangeArrowheads="1"/>
          </p:cNvSpPr>
          <p:nvPr>
            <p:ph type="title"/>
          </p:nvPr>
        </p:nvSpPr>
        <p:spPr/>
        <p:txBody>
          <a:bodyPr/>
          <a:lstStyle/>
          <a:p>
            <a:pPr eaLnBrk="1" hangingPunct="1">
              <a:defRPr/>
            </a:pPr>
            <a:r>
              <a:rPr lang="en-US" altLang="en-US" dirty="0" smtClean="0"/>
              <a:t>Renal Anatomy</a:t>
            </a:r>
          </a:p>
        </p:txBody>
      </p:sp>
      <p:sp>
        <p:nvSpPr>
          <p:cNvPr id="331781" name="Rectangle 5"/>
          <p:cNvSpPr>
            <a:spLocks noGrp="1" noChangeArrowheads="1"/>
          </p:cNvSpPr>
          <p:nvPr>
            <p:ph type="body" sz="half" idx="1"/>
          </p:nvPr>
        </p:nvSpPr>
        <p:spPr>
          <a:xfrm>
            <a:off x="457200" y="2132856"/>
            <a:ext cx="3916362" cy="3528391"/>
          </a:xfrm>
        </p:spPr>
        <p:txBody>
          <a:bodyPr>
            <a:noAutofit/>
          </a:bodyPr>
          <a:lstStyle/>
          <a:p>
            <a:pPr eaLnBrk="1" hangingPunct="1">
              <a:lnSpc>
                <a:spcPct val="80000"/>
              </a:lnSpc>
              <a:buFont typeface="Wingdings" pitchFamily="2" charset="2"/>
              <a:buNone/>
              <a:defRPr/>
            </a:pPr>
            <a:r>
              <a:rPr lang="en-US" altLang="en-US" sz="2800" dirty="0" smtClean="0"/>
              <a:t>Retroperitoneal</a:t>
            </a:r>
          </a:p>
          <a:p>
            <a:pPr eaLnBrk="1" hangingPunct="1">
              <a:lnSpc>
                <a:spcPct val="80000"/>
              </a:lnSpc>
              <a:buFont typeface="Wingdings" pitchFamily="2" charset="2"/>
              <a:buNone/>
              <a:defRPr/>
            </a:pPr>
            <a:r>
              <a:rPr lang="en-US" altLang="en-US" sz="2800" dirty="0" smtClean="0"/>
              <a:t>Upper poles protected by ribs so lower poles more commonly injured</a:t>
            </a:r>
          </a:p>
          <a:p>
            <a:pPr eaLnBrk="1" hangingPunct="1">
              <a:lnSpc>
                <a:spcPct val="80000"/>
              </a:lnSpc>
              <a:buFont typeface="Wingdings" pitchFamily="2" charset="2"/>
              <a:buNone/>
              <a:defRPr/>
            </a:pPr>
            <a:r>
              <a:rPr lang="en-US" altLang="en-US" sz="2800" dirty="0" smtClean="0"/>
              <a:t>Right kidney inferior to left and more commonly injured</a:t>
            </a:r>
          </a:p>
        </p:txBody>
      </p:sp>
      <p:sp>
        <p:nvSpPr>
          <p:cNvPr id="3" name="Content Placeholder 2"/>
          <p:cNvSpPr>
            <a:spLocks noGrp="1"/>
          </p:cNvSpPr>
          <p:nvPr>
            <p:ph sz="half" idx="2"/>
          </p:nvPr>
        </p:nvSpPr>
        <p:spPr/>
        <p:txBody>
          <a:bodyPr/>
          <a:lstStyle/>
          <a:p>
            <a:pPr eaLnBrk="1" hangingPunct="1">
              <a:defRPr/>
            </a:pPr>
            <a:endParaRPr lang="en-US" dirty="0" smtClean="0"/>
          </a:p>
        </p:txBody>
      </p:sp>
      <p:pic>
        <p:nvPicPr>
          <p:cNvPr id="7173" name="Picture 9" descr="C:\Users\tevans3\Desktop\Evans\gu trauma\Renal Anatomy.JPG"/>
          <p:cNvPicPr>
            <a:picLocks noChangeAspect="1" noChangeArrowheads="1"/>
          </p:cNvPicPr>
          <p:nvPr/>
        </p:nvPicPr>
        <p:blipFill>
          <a:blip r:embed="rId2" cstate="print"/>
          <a:srcRect/>
          <a:stretch>
            <a:fillRect/>
          </a:stretch>
        </p:blipFill>
        <p:spPr bwMode="auto">
          <a:xfrm>
            <a:off x="4419600" y="1447800"/>
            <a:ext cx="4541838"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457200" y="0"/>
            <a:ext cx="8229600" cy="1143000"/>
          </a:xfrm>
        </p:spPr>
        <p:txBody>
          <a:bodyPr/>
          <a:lstStyle/>
          <a:p>
            <a:r>
              <a:rPr lang="en-US" dirty="0" smtClean="0"/>
              <a:t>Renal Trauma Complications </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4290186266"/>
              </p:ext>
            </p:extLst>
          </p:nvPr>
        </p:nvGraphicFramePr>
        <p:xfrm>
          <a:off x="395536" y="1853976"/>
          <a:ext cx="4040188"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p:cNvSpPr>
            <a:spLocks noGrp="1"/>
          </p:cNvSpPr>
          <p:nvPr>
            <p:ph type="body" sz="quarter" idx="3"/>
          </p:nvPr>
        </p:nvSpPr>
        <p:spPr>
          <a:xfrm>
            <a:off x="4648200" y="1447800"/>
            <a:ext cx="4041775" cy="639762"/>
          </a:xfrm>
        </p:spPr>
        <p:txBody>
          <a:bodyPr/>
          <a:lstStyle/>
          <a:p>
            <a:r>
              <a:rPr lang="en-US" dirty="0" smtClean="0"/>
              <a:t>Major Trauma</a:t>
            </a:r>
            <a:endParaRPr lang="en-US" dirty="0"/>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1402414475"/>
              </p:ext>
            </p:extLst>
          </p:nvPr>
        </p:nvGraphicFramePr>
        <p:xfrm>
          <a:off x="4721225" y="1524000"/>
          <a:ext cx="4041775" cy="4648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611560" y="2132856"/>
            <a:ext cx="7772400" cy="1219200"/>
          </a:xfrm>
        </p:spPr>
        <p:txBody>
          <a:bodyPr/>
          <a:lstStyle/>
          <a:p>
            <a:r>
              <a:rPr lang="en-US" b="1" dirty="0" err="1"/>
              <a:t>Ureteral</a:t>
            </a:r>
            <a:r>
              <a:rPr lang="en-US" b="1" dirty="0"/>
              <a:t> Trauma</a:t>
            </a:r>
          </a:p>
        </p:txBody>
      </p:sp>
    </p:spTree>
  </p:cSld>
  <p:clrMapOvr>
    <a:masterClrMapping/>
  </p:clrMapOvr>
  <p:transition spd="med">
    <p:spli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2" name="Rectangle 4"/>
          <p:cNvSpPr>
            <a:spLocks noGrp="1" noChangeArrowheads="1"/>
          </p:cNvSpPr>
          <p:nvPr>
            <p:ph type="title"/>
          </p:nvPr>
        </p:nvSpPr>
        <p:spPr/>
        <p:txBody>
          <a:bodyPr/>
          <a:lstStyle/>
          <a:p>
            <a:pPr eaLnBrk="1" hangingPunct="1">
              <a:defRPr/>
            </a:pPr>
            <a:r>
              <a:rPr lang="en-US" altLang="en-US" smtClean="0"/>
              <a:t>Ureteral Anatomy</a:t>
            </a:r>
          </a:p>
        </p:txBody>
      </p:sp>
      <p:sp>
        <p:nvSpPr>
          <p:cNvPr id="334853" name="Rectangle 5"/>
          <p:cNvSpPr>
            <a:spLocks noGrp="1" noChangeArrowheads="1"/>
          </p:cNvSpPr>
          <p:nvPr>
            <p:ph type="body" sz="half" idx="1"/>
          </p:nvPr>
        </p:nvSpPr>
        <p:spPr/>
        <p:txBody>
          <a:bodyPr/>
          <a:lstStyle/>
          <a:p>
            <a:pPr eaLnBrk="1" hangingPunct="1">
              <a:defRPr/>
            </a:pPr>
            <a:r>
              <a:rPr lang="en-US" altLang="en-US" sz="2800" smtClean="0"/>
              <a:t>Thin, mobile tubes running between renal pelvis and posterior superior angle of bladder</a:t>
            </a:r>
          </a:p>
          <a:p>
            <a:pPr eaLnBrk="1" hangingPunct="1">
              <a:defRPr/>
            </a:pPr>
            <a:r>
              <a:rPr lang="en-US" altLang="en-US" sz="2800" smtClean="0"/>
              <a:t>Retroperitoneal in abdomen</a:t>
            </a:r>
          </a:p>
          <a:p>
            <a:pPr eaLnBrk="1" hangingPunct="1">
              <a:defRPr/>
            </a:pPr>
            <a:r>
              <a:rPr lang="en-US" altLang="en-US" sz="2800" smtClean="0"/>
              <a:t>Protected from injury by size and mobility</a:t>
            </a:r>
          </a:p>
        </p:txBody>
      </p:sp>
      <p:pic>
        <p:nvPicPr>
          <p:cNvPr id="29700" name="Picture 7" descr="ureter anatomy"/>
          <p:cNvPicPr>
            <a:picLocks noGrp="1" noChangeAspect="1" noChangeArrowheads="1"/>
          </p:cNvPicPr>
          <p:nvPr>
            <p:ph sz="half" idx="2"/>
          </p:nvPr>
        </p:nvPicPr>
        <p:blipFill>
          <a:blip r:embed="rId2" cstate="print"/>
          <a:srcRect/>
          <a:stretch>
            <a:fillRect/>
          </a:stretch>
        </p:blipFill>
        <p:spPr>
          <a:xfrm>
            <a:off x="4672013" y="1219200"/>
            <a:ext cx="4319587" cy="5638800"/>
          </a:xfr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26"/>
          <p:cNvSpPr>
            <a:spLocks noGrp="1" noChangeArrowheads="1"/>
          </p:cNvSpPr>
          <p:nvPr>
            <p:ph type="title"/>
          </p:nvPr>
        </p:nvSpPr>
        <p:spPr/>
        <p:txBody>
          <a:bodyPr/>
          <a:lstStyle/>
          <a:p>
            <a:pPr eaLnBrk="1" hangingPunct="1">
              <a:defRPr/>
            </a:pPr>
            <a:r>
              <a:rPr lang="en-US" altLang="en-US" smtClean="0"/>
              <a:t>Ureteral Trauma</a:t>
            </a:r>
          </a:p>
        </p:txBody>
      </p:sp>
      <p:sp>
        <p:nvSpPr>
          <p:cNvPr id="110595" name="Rectangle 1027"/>
          <p:cNvSpPr>
            <a:spLocks noGrp="1" noChangeArrowheads="1"/>
          </p:cNvSpPr>
          <p:nvPr>
            <p:ph type="body" idx="1"/>
          </p:nvPr>
        </p:nvSpPr>
        <p:spPr/>
        <p:txBody>
          <a:bodyPr/>
          <a:lstStyle/>
          <a:p>
            <a:pPr eaLnBrk="1" hangingPunct="1">
              <a:defRPr/>
            </a:pPr>
            <a:r>
              <a:rPr lang="en-US" altLang="en-US" dirty="0" smtClean="0"/>
              <a:t>Accounts for 1% of urologic trauma</a:t>
            </a:r>
            <a:endParaRPr lang="tr-TR" altLang="en-US" dirty="0" smtClean="0"/>
          </a:p>
          <a:p>
            <a:pPr>
              <a:defRPr/>
            </a:pPr>
            <a:r>
              <a:rPr lang="en-US" altLang="en-US" dirty="0"/>
              <a:t>Penetrating (usually G</a:t>
            </a:r>
            <a:r>
              <a:rPr lang="tr-TR" altLang="en-US" dirty="0"/>
              <a:t>un </a:t>
            </a:r>
            <a:r>
              <a:rPr lang="en-US" altLang="en-US" dirty="0"/>
              <a:t>S</a:t>
            </a:r>
            <a:r>
              <a:rPr lang="tr-TR" altLang="en-US" dirty="0"/>
              <a:t>hot </a:t>
            </a:r>
            <a:r>
              <a:rPr lang="en-US" altLang="en-US" dirty="0"/>
              <a:t>W</a:t>
            </a:r>
            <a:r>
              <a:rPr lang="tr-TR" altLang="en-US" dirty="0" err="1"/>
              <a:t>ound</a:t>
            </a:r>
            <a:r>
              <a:rPr lang="en-US" altLang="en-US" dirty="0"/>
              <a:t>) trauma to </a:t>
            </a:r>
            <a:r>
              <a:rPr lang="en-US" altLang="en-US" dirty="0" err="1"/>
              <a:t>abd</a:t>
            </a:r>
            <a:r>
              <a:rPr lang="en-US" altLang="en-US" dirty="0"/>
              <a:t>, back, flank </a:t>
            </a:r>
            <a:endParaRPr lang="tr-TR" altLang="en-US" dirty="0"/>
          </a:p>
          <a:p>
            <a:pPr eaLnBrk="1" hangingPunct="1">
              <a:defRPr/>
            </a:pPr>
            <a:r>
              <a:rPr lang="en-US" altLang="en-US" dirty="0" smtClean="0"/>
              <a:t>Most commonly iatrogenic following GU, gynecologic, vascular or colorectal surgery</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Diagnosis/Treatment</a:t>
            </a:r>
          </a:p>
        </p:txBody>
      </p:sp>
      <p:sp>
        <p:nvSpPr>
          <p:cNvPr id="68611" name="Rectangle 3"/>
          <p:cNvSpPr>
            <a:spLocks noGrp="1" noChangeArrowheads="1"/>
          </p:cNvSpPr>
          <p:nvPr>
            <p:ph type="body" idx="1"/>
          </p:nvPr>
        </p:nvSpPr>
        <p:spPr/>
        <p:txBody>
          <a:bodyPr/>
          <a:lstStyle/>
          <a:p>
            <a:r>
              <a:rPr lang="en-US" dirty="0"/>
              <a:t>Usually made by finding urine in surgical wounds/dressings or the development of a urinoma</a:t>
            </a:r>
          </a:p>
          <a:p>
            <a:r>
              <a:rPr lang="en-US" dirty="0"/>
              <a:t>Contrast CT or bolus IVP </a:t>
            </a:r>
            <a:r>
              <a:rPr lang="tr-TR" dirty="0" smtClean="0"/>
              <a:t>can Show </a:t>
            </a:r>
            <a:r>
              <a:rPr lang="en-US" dirty="0" smtClean="0"/>
              <a:t>the </a:t>
            </a:r>
            <a:r>
              <a:rPr lang="en-US" dirty="0"/>
              <a:t>injury</a:t>
            </a:r>
          </a:p>
          <a:p>
            <a:r>
              <a:rPr lang="en-US" dirty="0"/>
              <a:t>Retrograde pyelography will aid in diagnosis</a:t>
            </a:r>
          </a:p>
          <a:p>
            <a:r>
              <a:rPr lang="en-US" dirty="0"/>
              <a:t>All injuries need surgical repair</a:t>
            </a:r>
          </a:p>
        </p:txBody>
      </p:sp>
    </p:spTree>
  </p:cSld>
  <p:clrMapOvr>
    <a:masterClrMapping/>
  </p:clrMapOvr>
  <p:transition spd="med">
    <p:spli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defRPr/>
            </a:pPr>
            <a:r>
              <a:rPr lang="en-US" altLang="en-US" dirty="0" smtClean="0"/>
              <a:t>IMAGING FOR URETERAL INJURIES</a:t>
            </a:r>
          </a:p>
        </p:txBody>
      </p:sp>
      <p:sp>
        <p:nvSpPr>
          <p:cNvPr id="112643" name="Rectangle 3"/>
          <p:cNvSpPr>
            <a:spLocks noGrp="1" noChangeArrowheads="1"/>
          </p:cNvSpPr>
          <p:nvPr>
            <p:ph type="body" idx="1"/>
          </p:nvPr>
        </p:nvSpPr>
        <p:spPr>
          <a:xfrm>
            <a:off x="381000" y="1905000"/>
            <a:ext cx="8229600" cy="4495800"/>
          </a:xfrm>
        </p:spPr>
        <p:txBody>
          <a:bodyPr/>
          <a:lstStyle/>
          <a:p>
            <a:pPr eaLnBrk="1" hangingPunct="1">
              <a:defRPr/>
            </a:pPr>
            <a:r>
              <a:rPr lang="en-US" altLang="en-US" sz="2800" dirty="0" smtClean="0"/>
              <a:t>Most injuries diagnosed during laparotomy </a:t>
            </a:r>
            <a:endParaRPr lang="tr-TR" altLang="en-US" sz="2800" dirty="0" smtClean="0"/>
          </a:p>
          <a:p>
            <a:pPr eaLnBrk="1" hangingPunct="1">
              <a:defRPr/>
            </a:pPr>
            <a:r>
              <a:rPr lang="en-US" altLang="en-US" sz="2800" dirty="0" smtClean="0"/>
              <a:t>Contrast CT—most common findings are extravasation of contrast into medial </a:t>
            </a:r>
            <a:r>
              <a:rPr lang="en-US" altLang="en-US" sz="2800" dirty="0" err="1" smtClean="0"/>
              <a:t>perirenal</a:t>
            </a:r>
            <a:r>
              <a:rPr lang="en-US" altLang="en-US" sz="2800" dirty="0" smtClean="0"/>
              <a:t> space and absence of contrast in distal ureter if transected </a:t>
            </a:r>
          </a:p>
          <a:p>
            <a:pPr eaLnBrk="1" hangingPunct="1">
              <a:defRPr/>
            </a:pPr>
            <a:r>
              <a:rPr lang="en-US" altLang="en-US" sz="2800" dirty="0" smtClean="0"/>
              <a:t>IVP</a:t>
            </a:r>
          </a:p>
          <a:p>
            <a:pPr eaLnBrk="1" hangingPunct="1">
              <a:defRPr/>
            </a:pPr>
            <a:r>
              <a:rPr lang="en-US" altLang="en-US" sz="2800" dirty="0" smtClean="0"/>
              <a:t>Retrograde pyelogram</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4" name="Rectangle 4"/>
          <p:cNvSpPr>
            <a:spLocks noGrp="1" noChangeArrowheads="1"/>
          </p:cNvSpPr>
          <p:nvPr>
            <p:ph type="title"/>
          </p:nvPr>
        </p:nvSpPr>
        <p:spPr/>
        <p:txBody>
          <a:bodyPr/>
          <a:lstStyle/>
          <a:p>
            <a:pPr eaLnBrk="1" hangingPunct="1">
              <a:defRPr/>
            </a:pPr>
            <a:r>
              <a:rPr lang="en-US" altLang="en-US" sz="3200" smtClean="0"/>
              <a:t>Delayed CT images showing extravasation of urine from ureteral injury</a:t>
            </a:r>
          </a:p>
        </p:txBody>
      </p:sp>
      <p:sp>
        <p:nvSpPr>
          <p:cNvPr id="337926" name="Rectangle 6"/>
          <p:cNvSpPr>
            <a:spLocks noGrp="1" noChangeArrowheads="1"/>
          </p:cNvSpPr>
          <p:nvPr>
            <p:ph sz="quarter" idx="2"/>
          </p:nvPr>
        </p:nvSpPr>
        <p:spPr/>
        <p:txBody>
          <a:bodyPr/>
          <a:lstStyle/>
          <a:p>
            <a:pPr eaLnBrk="1" hangingPunct="1">
              <a:defRPr/>
            </a:pPr>
            <a:endParaRPr lang="en-US" altLang="en-US" sz="2400" smtClean="0"/>
          </a:p>
        </p:txBody>
      </p:sp>
      <p:pic>
        <p:nvPicPr>
          <p:cNvPr id="33796" name="Picture 8" descr="ct ureteral injury 1"/>
          <p:cNvPicPr>
            <a:picLocks noGrp="1" noChangeAspect="1" noChangeArrowheads="1"/>
          </p:cNvPicPr>
          <p:nvPr>
            <p:ph sz="quarter" idx="1"/>
          </p:nvPr>
        </p:nvPicPr>
        <p:blipFill>
          <a:blip r:embed="rId2" cstate="print"/>
          <a:srcRect/>
          <a:stretch>
            <a:fillRect/>
          </a:stretch>
        </p:blipFill>
        <p:spPr>
          <a:xfrm>
            <a:off x="228600" y="1600200"/>
            <a:ext cx="4267200" cy="4572000"/>
          </a:xfrm>
          <a:noFill/>
        </p:spPr>
      </p:pic>
      <p:pic>
        <p:nvPicPr>
          <p:cNvPr id="33797" name="Picture 9" descr="ct ureteral injury 2"/>
          <p:cNvPicPr>
            <a:picLocks noGrp="1" noChangeAspect="1" noChangeArrowheads="1"/>
          </p:cNvPicPr>
          <p:nvPr>
            <p:ph sz="half" idx="3"/>
          </p:nvPr>
        </p:nvPicPr>
        <p:blipFill>
          <a:blip r:embed="rId3" cstate="print"/>
          <a:srcRect/>
          <a:stretch>
            <a:fillRect/>
          </a:stretch>
        </p:blipFill>
        <p:spPr>
          <a:xfrm>
            <a:off x="4648200" y="1676400"/>
            <a:ext cx="4038600" cy="4495800"/>
          </a:xfr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418" name="Group 50"/>
          <p:cNvGraphicFramePr>
            <a:graphicFrameLocks noGrp="1"/>
          </p:cNvGraphicFramePr>
          <p:nvPr>
            <p:ph idx="4294967295"/>
            <p:extLst>
              <p:ext uri="{D42A27DB-BD31-4B8C-83A1-F6EECF244321}">
                <p14:modId xmlns:p14="http://schemas.microsoft.com/office/powerpoint/2010/main" val="1733963899"/>
              </p:ext>
            </p:extLst>
          </p:nvPr>
        </p:nvGraphicFramePr>
        <p:xfrm>
          <a:off x="762000" y="1219200"/>
          <a:ext cx="7772399" cy="4749800"/>
        </p:xfrm>
        <a:graphic>
          <a:graphicData uri="http://schemas.openxmlformats.org/drawingml/2006/table">
            <a:tbl>
              <a:tblPr/>
              <a:tblGrid>
                <a:gridCol w="990600">
                  <a:extLst>
                    <a:ext uri="{9D8B030D-6E8A-4147-A177-3AD203B41FA5}">
                      <a16:colId xmlns:a16="http://schemas.microsoft.com/office/drawing/2014/main" xmlns="" val="20000"/>
                    </a:ext>
                  </a:extLst>
                </a:gridCol>
                <a:gridCol w="1676400">
                  <a:extLst>
                    <a:ext uri="{9D8B030D-6E8A-4147-A177-3AD203B41FA5}">
                      <a16:colId xmlns:a16="http://schemas.microsoft.com/office/drawing/2014/main" xmlns="" val="20001"/>
                    </a:ext>
                  </a:extLst>
                </a:gridCol>
                <a:gridCol w="5105399">
                  <a:extLst>
                    <a:ext uri="{9D8B030D-6E8A-4147-A177-3AD203B41FA5}">
                      <a16:colId xmlns:a16="http://schemas.microsoft.com/office/drawing/2014/main" xmlns="" val="20002"/>
                    </a:ext>
                  </a:extLst>
                </a:gridCol>
              </a:tblGrid>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charset="0"/>
                        </a:rPr>
                        <a:t>Grade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charset="0"/>
                        </a:rPr>
                        <a:t>Injury Description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xmlns="" val="10000"/>
                  </a:ext>
                </a:extLst>
              </a:tr>
              <a:tr h="8280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I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Hematoma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Contusion or hematoma without devascularization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xmlns="" val="10001"/>
                  </a:ext>
                </a:extLst>
              </a:tr>
              <a:tr h="8280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II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Laceration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smtClean="0">
                          <a:ln>
                            <a:noFill/>
                          </a:ln>
                          <a:solidFill>
                            <a:srgbClr val="000000"/>
                          </a:solidFill>
                          <a:effectLst/>
                          <a:latin typeface="Arial" charset="0"/>
                        </a:rPr>
                        <a:t>&lt;</a:t>
                      </a:r>
                      <a:r>
                        <a:rPr kumimoji="0" lang="en-US" sz="2000" b="0" i="0" u="none" strike="noStrike" cap="none" normalizeH="0" baseline="0" dirty="0" smtClean="0">
                          <a:ln>
                            <a:noFill/>
                          </a:ln>
                          <a:solidFill>
                            <a:srgbClr val="000000"/>
                          </a:solidFill>
                          <a:effectLst/>
                          <a:latin typeface="Arial" charset="0"/>
                        </a:rPr>
                        <a:t> 50 % transection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xmlns="" val="10002"/>
                  </a:ext>
                </a:extLst>
              </a:tr>
              <a:tr h="8280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III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Laceration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smtClean="0">
                          <a:ln>
                            <a:noFill/>
                          </a:ln>
                          <a:solidFill>
                            <a:srgbClr val="000000"/>
                          </a:solidFill>
                          <a:effectLst/>
                          <a:latin typeface="Arial" charset="0"/>
                        </a:rPr>
                        <a:t>&gt;</a:t>
                      </a:r>
                      <a:r>
                        <a:rPr kumimoji="0" lang="en-US" sz="2000" b="0" i="0" u="none" strike="noStrike" cap="none" normalizeH="0" baseline="0" dirty="0" smtClean="0">
                          <a:ln>
                            <a:noFill/>
                          </a:ln>
                          <a:solidFill>
                            <a:srgbClr val="000000"/>
                          </a:solidFill>
                          <a:effectLst/>
                          <a:latin typeface="Arial" charset="0"/>
                        </a:rPr>
                        <a:t> 50 % transection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xmlns="" val="10003"/>
                  </a:ext>
                </a:extLst>
              </a:tr>
              <a:tr h="8280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IV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Laceration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Complete transection with 2 cm devascularization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xmlns="" val="10004"/>
                  </a:ext>
                </a:extLst>
              </a:tr>
              <a:tr h="8280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Laceration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Avulsion of renal hilum which devascularizes kidney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xmlns="" val="10005"/>
                  </a:ext>
                </a:extLst>
              </a:tr>
            </a:tbl>
          </a:graphicData>
        </a:graphic>
      </p:graphicFrame>
      <p:sp>
        <p:nvSpPr>
          <p:cNvPr id="5" name="4 Dikdörtgen"/>
          <p:cNvSpPr/>
          <p:nvPr/>
        </p:nvSpPr>
        <p:spPr>
          <a:xfrm>
            <a:off x="1187624" y="272842"/>
            <a:ext cx="6624736" cy="707886"/>
          </a:xfrm>
          <a:prstGeom prst="rect">
            <a:avLst/>
          </a:prstGeom>
        </p:spPr>
        <p:txBody>
          <a:bodyPr wrap="square">
            <a:spAutoFit/>
          </a:bodyPr>
          <a:lstStyle/>
          <a:p>
            <a:pPr algn="ctr"/>
            <a:r>
              <a:rPr lang="en-US" altLang="en-US" sz="2000" b="1" dirty="0" smtClean="0"/>
              <a:t>American Association for the Surgery of Trauma (AAST)</a:t>
            </a:r>
            <a:r>
              <a:rPr lang="tr-TR" altLang="en-US" sz="2000" b="1" dirty="0" smtClean="0"/>
              <a:t> </a:t>
            </a:r>
            <a:r>
              <a:rPr lang="en-US" altLang="en-US" sz="2000" b="1" dirty="0" smtClean="0"/>
              <a:t> </a:t>
            </a:r>
            <a:endParaRPr lang="tr-TR" altLang="en-US" sz="2000" b="1" dirty="0" smtClean="0"/>
          </a:p>
          <a:p>
            <a:pPr algn="ctr"/>
            <a:r>
              <a:rPr lang="en-US" altLang="en-US" sz="2000" b="1" dirty="0" err="1" smtClean="0"/>
              <a:t>Ureter</a:t>
            </a:r>
            <a:r>
              <a:rPr lang="en-US" altLang="en-US" sz="2000" b="1" dirty="0" smtClean="0"/>
              <a:t> Injury Severity Scale</a:t>
            </a:r>
            <a:endParaRPr lang="tr-TR" sz="200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506760"/>
            <a:ext cx="8991600" cy="762000"/>
          </a:xfrm>
        </p:spPr>
        <p:txBody>
          <a:bodyPr lIns="0" rIns="0" bIns="0" anchor="b"/>
          <a:lstStyle/>
          <a:p>
            <a:pPr eaLnBrk="1" hangingPunct="1"/>
            <a:r>
              <a:rPr lang="en-US" dirty="0" smtClean="0"/>
              <a:t>Ureter Trauma Management </a:t>
            </a:r>
          </a:p>
        </p:txBody>
      </p:sp>
      <p:sp>
        <p:nvSpPr>
          <p:cNvPr id="37891" name="Text Placeholder 4"/>
          <p:cNvSpPr>
            <a:spLocks noGrp="1"/>
          </p:cNvSpPr>
          <p:nvPr>
            <p:ph idx="1"/>
          </p:nvPr>
        </p:nvSpPr>
        <p:spPr>
          <a:xfrm>
            <a:off x="2553816" y="1783357"/>
            <a:ext cx="3962400" cy="4525963"/>
          </a:xfrm>
        </p:spPr>
        <p:txBody>
          <a:bodyPr/>
          <a:lstStyle/>
          <a:p>
            <a:pPr marL="273050" indent="-273050" eaLnBrk="1" hangingPunct="1"/>
            <a:r>
              <a:rPr lang="en-US" sz="3500" dirty="0" err="1" smtClean="0"/>
              <a:t>Ureterostomy</a:t>
            </a:r>
            <a:endParaRPr lang="en-US" sz="3500" dirty="0" smtClean="0"/>
          </a:p>
          <a:p>
            <a:pPr marL="273050" indent="-273050" eaLnBrk="1" hangingPunct="1"/>
            <a:r>
              <a:rPr lang="en-US" sz="3500" dirty="0" smtClean="0"/>
              <a:t>Irrigation and Drainage</a:t>
            </a:r>
          </a:p>
          <a:p>
            <a:pPr marL="273050" indent="-273050" eaLnBrk="1" hangingPunct="1"/>
            <a:r>
              <a:rPr lang="en-US" sz="3500" dirty="0" smtClean="0"/>
              <a:t>Antibiotics</a:t>
            </a:r>
          </a:p>
          <a:p>
            <a:pPr marL="273050" indent="-273050" eaLnBrk="1" hangingPunct="1"/>
            <a:r>
              <a:rPr lang="en-US" sz="3500" dirty="0" smtClean="0"/>
              <a:t>Stenting</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76200" y="0"/>
            <a:ext cx="8991600" cy="838200"/>
          </a:xfrm>
        </p:spPr>
        <p:txBody>
          <a:bodyPr lIns="0" rIns="0" bIns="0" anchor="b">
            <a:normAutofit/>
          </a:bodyPr>
          <a:lstStyle/>
          <a:p>
            <a:pPr eaLnBrk="1" hangingPunct="1"/>
            <a:r>
              <a:rPr lang="en-US" dirty="0" smtClean="0"/>
              <a:t>Complications of Ureter Trauma</a:t>
            </a:r>
          </a:p>
        </p:txBody>
      </p:sp>
      <p:sp>
        <p:nvSpPr>
          <p:cNvPr id="118787" name="Content Placeholder 2"/>
          <p:cNvSpPr>
            <a:spLocks noGrp="1"/>
          </p:cNvSpPr>
          <p:nvPr>
            <p:ph sz="half" idx="1"/>
          </p:nvPr>
        </p:nvSpPr>
        <p:spPr>
          <a:xfrm>
            <a:off x="533400" y="1371600"/>
            <a:ext cx="3810000" cy="4114800"/>
          </a:xfrm>
          <a:ln w="38100">
            <a:noFill/>
          </a:ln>
        </p:spPr>
        <p:txBody>
          <a:bodyPr>
            <a:normAutofit fontScale="92500"/>
          </a:bodyPr>
          <a:lstStyle/>
          <a:p>
            <a:pPr marL="0" indent="0" eaLnBrk="1" hangingPunct="1">
              <a:lnSpc>
                <a:spcPct val="90000"/>
              </a:lnSpc>
              <a:buNone/>
            </a:pPr>
            <a:r>
              <a:rPr lang="en-US" b="1" dirty="0" smtClean="0"/>
              <a:t>Missed injuries usually manifest by </a:t>
            </a:r>
          </a:p>
          <a:p>
            <a:pPr marL="639763" lvl="1" indent="-246063" eaLnBrk="1" hangingPunct="1">
              <a:lnSpc>
                <a:spcPct val="90000"/>
              </a:lnSpc>
            </a:pPr>
            <a:r>
              <a:rPr lang="en-US" dirty="0" smtClean="0"/>
              <a:t>Fever</a:t>
            </a:r>
          </a:p>
          <a:p>
            <a:pPr marL="639763" lvl="1" indent="-246063" eaLnBrk="1" hangingPunct="1">
              <a:lnSpc>
                <a:spcPct val="90000"/>
              </a:lnSpc>
            </a:pPr>
            <a:r>
              <a:rPr lang="en-US" dirty="0" smtClean="0"/>
              <a:t>Flank mass or discomfort</a:t>
            </a:r>
          </a:p>
          <a:p>
            <a:pPr marL="639763" lvl="1" indent="-246063" eaLnBrk="1" hangingPunct="1">
              <a:lnSpc>
                <a:spcPct val="90000"/>
              </a:lnSpc>
            </a:pPr>
            <a:r>
              <a:rPr lang="en-US" dirty="0" smtClean="0"/>
              <a:t>Ileus</a:t>
            </a:r>
          </a:p>
          <a:p>
            <a:pPr marL="639763" lvl="1" indent="-246063" eaLnBrk="1" hangingPunct="1">
              <a:lnSpc>
                <a:spcPct val="90000"/>
              </a:lnSpc>
            </a:pPr>
            <a:r>
              <a:rPr lang="en-US" dirty="0" smtClean="0"/>
              <a:t>Leukocytosis</a:t>
            </a:r>
          </a:p>
          <a:p>
            <a:pPr marL="639763" lvl="1" indent="-246063" eaLnBrk="1" hangingPunct="1">
              <a:lnSpc>
                <a:spcPct val="90000"/>
              </a:lnSpc>
            </a:pPr>
            <a:r>
              <a:rPr lang="en-US" dirty="0" smtClean="0"/>
              <a:t>Lethargy</a:t>
            </a:r>
          </a:p>
          <a:p>
            <a:pPr marL="639763" lvl="1" indent="-246063" eaLnBrk="1" hangingPunct="1">
              <a:lnSpc>
                <a:spcPct val="90000"/>
              </a:lnSpc>
            </a:pPr>
            <a:r>
              <a:rPr lang="en-US" dirty="0" smtClean="0"/>
              <a:t>Urinary fistula to skin or vagina</a:t>
            </a:r>
          </a:p>
          <a:p>
            <a:pPr marL="639763" lvl="1" indent="-246063" eaLnBrk="1" hangingPunct="1">
              <a:lnSpc>
                <a:spcPct val="90000"/>
              </a:lnSpc>
            </a:pPr>
            <a:r>
              <a:rPr lang="en-US" dirty="0" smtClean="0"/>
              <a:t>Sepsis</a:t>
            </a:r>
          </a:p>
          <a:p>
            <a:pPr marL="639763" lvl="1" indent="-246063" eaLnBrk="1" hangingPunct="1">
              <a:lnSpc>
                <a:spcPct val="90000"/>
              </a:lnSpc>
            </a:pPr>
            <a:r>
              <a:rPr lang="en-US" dirty="0" smtClean="0"/>
              <a:t>Wound infection</a:t>
            </a:r>
          </a:p>
        </p:txBody>
      </p:sp>
      <p:sp>
        <p:nvSpPr>
          <p:cNvPr id="118788" name="Rectangle 4"/>
          <p:cNvSpPr>
            <a:spLocks noGrp="1" noChangeArrowheads="1"/>
          </p:cNvSpPr>
          <p:nvPr>
            <p:ph sz="half" idx="2"/>
          </p:nvPr>
        </p:nvSpPr>
        <p:spPr>
          <a:xfrm>
            <a:off x="4953000" y="1295400"/>
            <a:ext cx="3810000" cy="4114800"/>
          </a:xfrm>
          <a:ln w="38100">
            <a:noFill/>
          </a:ln>
        </p:spPr>
        <p:txBody>
          <a:bodyPr>
            <a:normAutofit fontScale="92500"/>
          </a:bodyPr>
          <a:lstStyle/>
          <a:p>
            <a:pPr marL="0" indent="0">
              <a:buNone/>
            </a:pPr>
            <a:r>
              <a:rPr lang="en-US" b="1" dirty="0" smtClean="0"/>
              <a:t>Complications</a:t>
            </a:r>
          </a:p>
          <a:p>
            <a:endParaRPr lang="en-US" sz="700" dirty="0" smtClean="0"/>
          </a:p>
          <a:p>
            <a:pPr lvl="1"/>
            <a:r>
              <a:rPr lang="en-US" dirty="0" smtClean="0"/>
              <a:t>Fistula</a:t>
            </a:r>
          </a:p>
          <a:p>
            <a:pPr lvl="1"/>
            <a:r>
              <a:rPr lang="en-US" dirty="0" smtClean="0"/>
              <a:t>Stricture or ureteral obstruction</a:t>
            </a:r>
          </a:p>
          <a:p>
            <a:pPr lvl="1"/>
            <a:r>
              <a:rPr lang="en-US" dirty="0" smtClean="0"/>
              <a:t>Retroperitoneal urinoma</a:t>
            </a:r>
          </a:p>
          <a:p>
            <a:pPr lvl="1"/>
            <a:r>
              <a:rPr lang="en-US" dirty="0" smtClean="0"/>
              <a:t>Infection</a:t>
            </a:r>
          </a:p>
          <a:p>
            <a:pPr lvl="1"/>
            <a:r>
              <a:rPr lang="en-US" dirty="0" smtClean="0"/>
              <a:t>Obstructive hydronephrosis</a:t>
            </a:r>
            <a:r>
              <a:rPr lang="en-US" b="1" dirty="0" smtClean="0"/>
              <a:t>	</a:t>
            </a:r>
          </a:p>
          <a:p>
            <a:endParaRPr lang="en-US"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idney.jpg"/>
          <p:cNvPicPr>
            <a:picLocks noChangeAspect="1"/>
          </p:cNvPicPr>
          <p:nvPr/>
        </p:nvPicPr>
        <p:blipFill>
          <a:blip r:embed="rId3" cstate="print"/>
          <a:stretch>
            <a:fillRect/>
          </a:stretch>
        </p:blipFill>
        <p:spPr>
          <a:xfrm>
            <a:off x="304800" y="1869128"/>
            <a:ext cx="2971800" cy="4455472"/>
          </a:xfrm>
          <a:prstGeom prst="rect">
            <a:avLst/>
          </a:prstGeom>
        </p:spPr>
      </p:pic>
      <p:sp>
        <p:nvSpPr>
          <p:cNvPr id="24578" name="Rectangle 2"/>
          <p:cNvSpPr>
            <a:spLocks noGrp="1" noChangeArrowheads="1"/>
          </p:cNvSpPr>
          <p:nvPr>
            <p:ph type="title" idx="4294967295"/>
          </p:nvPr>
        </p:nvSpPr>
        <p:spPr>
          <a:xfrm>
            <a:off x="313632" y="513607"/>
            <a:ext cx="8229600" cy="899169"/>
          </a:xfrm>
          <a:noFill/>
        </p:spPr>
        <p:txBody>
          <a:bodyPr lIns="0" rIns="0" bIns="0" anchor="b">
            <a:noAutofit/>
          </a:bodyPr>
          <a:lstStyle/>
          <a:p>
            <a:pPr eaLnBrk="1" hangingPunct="1"/>
            <a:r>
              <a:rPr lang="en-US" sz="4000" b="1" dirty="0" smtClean="0"/>
              <a:t>Renal Trauma</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1954340138"/>
              </p:ext>
            </p:extLst>
          </p:nvPr>
        </p:nvGraphicFramePr>
        <p:xfrm>
          <a:off x="3048000" y="1066800"/>
          <a:ext cx="5791200"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1997968"/>
            <a:ext cx="8229600" cy="1143000"/>
          </a:xfrm>
        </p:spPr>
        <p:txBody>
          <a:bodyPr/>
          <a:lstStyle/>
          <a:p>
            <a:pPr eaLnBrk="1" hangingPunct="1">
              <a:defRPr/>
            </a:pPr>
            <a:r>
              <a:rPr lang="en-US" altLang="en-US" b="1" dirty="0" smtClean="0"/>
              <a:t>Urinary Bladder Trauma</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Bladder Anatomy</a:t>
            </a:r>
          </a:p>
        </p:txBody>
      </p:sp>
      <p:sp>
        <p:nvSpPr>
          <p:cNvPr id="40963" name="Rectangle 3"/>
          <p:cNvSpPr>
            <a:spLocks noGrp="1" noChangeArrowheads="1"/>
          </p:cNvSpPr>
          <p:nvPr>
            <p:ph type="body" idx="1"/>
          </p:nvPr>
        </p:nvSpPr>
        <p:spPr/>
        <p:txBody>
          <a:bodyPr/>
          <a:lstStyle/>
          <a:p>
            <a:r>
              <a:rPr lang="en-US"/>
              <a:t>Lies within pelvis when empty, can reach umbilicus when full</a:t>
            </a:r>
          </a:p>
          <a:p>
            <a:r>
              <a:rPr lang="en-US"/>
              <a:t>Consists of 3 muscle layers</a:t>
            </a:r>
          </a:p>
          <a:p>
            <a:r>
              <a:rPr lang="en-US"/>
              <a:t>Blood supplied from int. iliac artery, nerve supply from lumbar and sacral plexus</a:t>
            </a:r>
          </a:p>
          <a:p>
            <a:r>
              <a:rPr lang="en-US"/>
              <a:t>Bladder trauma usually associated with severe injuries, mortality 22-44%</a:t>
            </a:r>
          </a:p>
        </p:txBody>
      </p:sp>
    </p:spTree>
  </p:cSld>
  <p:clrMapOvr>
    <a:masterClrMapping/>
  </p:clrMapOvr>
  <p:transition spd="med">
    <p:spli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2" name="Rectangle 4"/>
          <p:cNvSpPr>
            <a:spLocks noGrp="1" noChangeArrowheads="1"/>
          </p:cNvSpPr>
          <p:nvPr>
            <p:ph type="title"/>
          </p:nvPr>
        </p:nvSpPr>
        <p:spPr/>
        <p:txBody>
          <a:bodyPr/>
          <a:lstStyle/>
          <a:p>
            <a:pPr eaLnBrk="1" hangingPunct="1">
              <a:defRPr/>
            </a:pPr>
            <a:r>
              <a:rPr lang="en-US" altLang="en-US" smtClean="0"/>
              <a:t>Urinary Bladder Anatomy</a:t>
            </a:r>
          </a:p>
        </p:txBody>
      </p:sp>
      <p:sp>
        <p:nvSpPr>
          <p:cNvPr id="339974" name="Rectangle 6"/>
          <p:cNvSpPr>
            <a:spLocks noGrp="1" noChangeArrowheads="1"/>
          </p:cNvSpPr>
          <p:nvPr>
            <p:ph type="body" sz="half" idx="2"/>
          </p:nvPr>
        </p:nvSpPr>
        <p:spPr/>
        <p:txBody>
          <a:bodyPr/>
          <a:lstStyle/>
          <a:p>
            <a:pPr eaLnBrk="1" hangingPunct="1">
              <a:defRPr/>
            </a:pPr>
            <a:r>
              <a:rPr lang="en-US" altLang="en-US" sz="2400" smtClean="0"/>
              <a:t>Empty bladder is a pelvic organ and protected by pelvic bones</a:t>
            </a:r>
          </a:p>
          <a:p>
            <a:pPr eaLnBrk="1" hangingPunct="1">
              <a:defRPr/>
            </a:pPr>
            <a:r>
              <a:rPr lang="en-US" altLang="en-US" sz="2400" smtClean="0"/>
              <a:t>With distention, becomes an abdominal organ and more prone to injury due to direct trauma</a:t>
            </a:r>
          </a:p>
          <a:p>
            <a:pPr eaLnBrk="1" hangingPunct="1">
              <a:defRPr/>
            </a:pPr>
            <a:r>
              <a:rPr lang="en-US" altLang="en-US" sz="2400" smtClean="0"/>
              <a:t>Peritoneum covers superior surface of bladder</a:t>
            </a:r>
          </a:p>
        </p:txBody>
      </p:sp>
      <p:pic>
        <p:nvPicPr>
          <p:cNvPr id="43012" name="Picture 7" descr="urinary bladder anatomy"/>
          <p:cNvPicPr>
            <a:picLocks noGrp="1" noChangeAspect="1" noChangeArrowheads="1"/>
          </p:cNvPicPr>
          <p:nvPr>
            <p:ph sz="half" idx="1"/>
          </p:nvPr>
        </p:nvPicPr>
        <p:blipFill>
          <a:blip r:embed="rId2" cstate="print"/>
          <a:srcRect/>
          <a:stretch>
            <a:fillRect/>
          </a:stretch>
        </p:blipFill>
        <p:spPr>
          <a:xfrm>
            <a:off x="457200" y="1371600"/>
            <a:ext cx="4038600" cy="5105400"/>
          </a:xfr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p:txBody>
          <a:bodyPr/>
          <a:lstStyle/>
          <a:p>
            <a:r>
              <a:rPr lang="en-US"/>
              <a:t>Intraperitoneal rupture usually from blunt trauma in patients with a full bladder</a:t>
            </a:r>
          </a:p>
          <a:p>
            <a:r>
              <a:rPr lang="en-US"/>
              <a:t>Clinically will see lower abdominal pain, inability to urinate, blood at meatus</a:t>
            </a:r>
          </a:p>
        </p:txBody>
      </p:sp>
      <p:sp>
        <p:nvSpPr>
          <p:cNvPr id="43012" name="Rectangle 4"/>
          <p:cNvSpPr>
            <a:spLocks noGrp="1" noChangeArrowheads="1"/>
          </p:cNvSpPr>
          <p:nvPr>
            <p:ph type="title"/>
          </p:nvPr>
        </p:nvSpPr>
        <p:spPr>
          <a:noFill/>
          <a:ln/>
          <a:effectLst/>
        </p:spPr>
        <p:txBody>
          <a:bodyPr/>
          <a:lstStyle/>
          <a:p>
            <a:r>
              <a:rPr lang="en-US"/>
              <a:t>Pathophysiology</a:t>
            </a:r>
          </a:p>
        </p:txBody>
      </p:sp>
    </p:spTree>
  </p:cSld>
  <p:clrMapOvr>
    <a:masterClrMapping/>
  </p:clrMapOvr>
  <p:transition spd="med">
    <p:spli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Pathophysiology</a:t>
            </a:r>
          </a:p>
        </p:txBody>
      </p:sp>
      <p:sp>
        <p:nvSpPr>
          <p:cNvPr id="41987" name="Rectangle 3"/>
          <p:cNvSpPr>
            <a:spLocks noGrp="1" noChangeArrowheads="1"/>
          </p:cNvSpPr>
          <p:nvPr>
            <p:ph type="body" idx="1"/>
          </p:nvPr>
        </p:nvSpPr>
        <p:spPr/>
        <p:txBody>
          <a:bodyPr/>
          <a:lstStyle/>
          <a:p>
            <a:r>
              <a:rPr lang="en-US"/>
              <a:t>Can rupture in or outside of peritoneum, or both</a:t>
            </a:r>
          </a:p>
          <a:p>
            <a:r>
              <a:rPr lang="en-US"/>
              <a:t>Extraperitoneal rupture usually from pelvic fracture with laceration of bladder, but may occur with blunt trauma</a:t>
            </a:r>
          </a:p>
        </p:txBody>
      </p:sp>
    </p:spTree>
  </p:cSld>
  <p:clrMapOvr>
    <a:masterClrMapping/>
  </p:clrMapOvr>
  <p:transition spd="med">
    <p:spli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defRPr/>
            </a:pPr>
            <a:r>
              <a:rPr lang="en-US" altLang="en-US" smtClean="0"/>
              <a:t>Urinary Bladder Trauma</a:t>
            </a:r>
          </a:p>
        </p:txBody>
      </p:sp>
      <p:sp>
        <p:nvSpPr>
          <p:cNvPr id="114691" name="Rectangle 3"/>
          <p:cNvSpPr>
            <a:spLocks noGrp="1" noChangeArrowheads="1"/>
          </p:cNvSpPr>
          <p:nvPr>
            <p:ph type="body" idx="1"/>
          </p:nvPr>
        </p:nvSpPr>
        <p:spPr>
          <a:xfrm>
            <a:off x="228600" y="1905000"/>
            <a:ext cx="8229600" cy="4495800"/>
          </a:xfrm>
        </p:spPr>
        <p:txBody>
          <a:bodyPr/>
          <a:lstStyle/>
          <a:p>
            <a:pPr eaLnBrk="1" hangingPunct="1">
              <a:defRPr/>
            </a:pPr>
            <a:r>
              <a:rPr lang="en-US" altLang="en-US" dirty="0" smtClean="0"/>
              <a:t>Mechanisms of Injury</a:t>
            </a:r>
          </a:p>
          <a:p>
            <a:pPr lvl="1" eaLnBrk="1" hangingPunct="1">
              <a:defRPr/>
            </a:pPr>
            <a:r>
              <a:rPr lang="en-US" altLang="en-US" dirty="0" smtClean="0"/>
              <a:t>Blunt—up to 85% of cases</a:t>
            </a:r>
          </a:p>
          <a:p>
            <a:pPr lvl="2" eaLnBrk="1" hangingPunct="1">
              <a:defRPr/>
            </a:pPr>
            <a:r>
              <a:rPr lang="en-US" altLang="en-US" dirty="0" smtClean="0"/>
              <a:t>10% of patients with pelvic fractures will have bladder injuries</a:t>
            </a:r>
          </a:p>
          <a:p>
            <a:pPr lvl="1" eaLnBrk="1" hangingPunct="1">
              <a:defRPr/>
            </a:pPr>
            <a:r>
              <a:rPr lang="en-US" altLang="en-US" dirty="0" smtClean="0"/>
              <a:t>Penetrating—up to 15% of cases</a:t>
            </a:r>
          </a:p>
          <a:p>
            <a:pPr lvl="1" eaLnBrk="1" hangingPunct="1">
              <a:defRPr/>
            </a:pPr>
            <a:r>
              <a:rPr lang="en-US" altLang="en-US" dirty="0" smtClean="0"/>
              <a:t>Surgical/Cystoscopy</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normAutofit fontScale="90000"/>
          </a:bodyPr>
          <a:lstStyle/>
          <a:p>
            <a:pPr eaLnBrk="1" hangingPunct="1">
              <a:defRPr/>
            </a:pPr>
            <a:r>
              <a:rPr lang="en-US" altLang="en-US" sz="4000" smtClean="0"/>
              <a:t>When are you concerned about a bladder injury?</a:t>
            </a:r>
          </a:p>
        </p:txBody>
      </p:sp>
      <p:sp>
        <p:nvSpPr>
          <p:cNvPr id="342019" name="Rectangle 3"/>
          <p:cNvSpPr>
            <a:spLocks noGrp="1" noChangeArrowheads="1"/>
          </p:cNvSpPr>
          <p:nvPr>
            <p:ph type="body" idx="1"/>
          </p:nvPr>
        </p:nvSpPr>
        <p:spPr/>
        <p:txBody>
          <a:bodyPr/>
          <a:lstStyle/>
          <a:p>
            <a:pPr eaLnBrk="1" hangingPunct="1">
              <a:lnSpc>
                <a:spcPct val="90000"/>
              </a:lnSpc>
              <a:defRPr/>
            </a:pPr>
            <a:r>
              <a:rPr lang="en-US" altLang="en-US" sz="2800" dirty="0" smtClean="0"/>
              <a:t>Clinical Presentation</a:t>
            </a:r>
          </a:p>
          <a:p>
            <a:pPr lvl="1" eaLnBrk="1" hangingPunct="1">
              <a:lnSpc>
                <a:spcPct val="90000"/>
              </a:lnSpc>
              <a:defRPr/>
            </a:pPr>
            <a:r>
              <a:rPr lang="en-US" altLang="en-US" sz="2400" dirty="0" smtClean="0"/>
              <a:t>Suprapubic pain</a:t>
            </a:r>
          </a:p>
          <a:p>
            <a:pPr lvl="1" eaLnBrk="1" hangingPunct="1">
              <a:lnSpc>
                <a:spcPct val="90000"/>
              </a:lnSpc>
              <a:defRPr/>
            </a:pPr>
            <a:r>
              <a:rPr lang="en-US" altLang="en-US" sz="2400" dirty="0" smtClean="0"/>
              <a:t>Difficulty voiding</a:t>
            </a:r>
          </a:p>
          <a:p>
            <a:pPr eaLnBrk="1" hangingPunct="1">
              <a:lnSpc>
                <a:spcPct val="90000"/>
              </a:lnSpc>
              <a:defRPr/>
            </a:pPr>
            <a:r>
              <a:rPr lang="en-US" altLang="en-US" sz="2800" dirty="0" smtClean="0"/>
              <a:t>Hematuria</a:t>
            </a:r>
            <a:endParaRPr lang="tr-TR" altLang="en-US" sz="2800" dirty="0" smtClean="0"/>
          </a:p>
          <a:p>
            <a:pPr eaLnBrk="1" hangingPunct="1">
              <a:lnSpc>
                <a:spcPct val="90000"/>
              </a:lnSpc>
              <a:defRPr/>
            </a:pPr>
            <a:r>
              <a:rPr lang="en-US" altLang="en-US" sz="2800" dirty="0" smtClean="0"/>
              <a:t>X-ray</a:t>
            </a:r>
          </a:p>
          <a:p>
            <a:pPr lvl="1" eaLnBrk="1" hangingPunct="1">
              <a:lnSpc>
                <a:spcPct val="90000"/>
              </a:lnSpc>
              <a:defRPr/>
            </a:pPr>
            <a:r>
              <a:rPr lang="en-US" altLang="en-US" sz="2400" dirty="0" smtClean="0"/>
              <a:t>Widened symphysis pubis is </a:t>
            </a:r>
            <a:r>
              <a:rPr lang="en-US" altLang="en-US" sz="2400" dirty="0" err="1" smtClean="0"/>
              <a:t>stongest</a:t>
            </a:r>
            <a:r>
              <a:rPr lang="en-US" altLang="en-US" sz="2400" dirty="0" smtClean="0"/>
              <a:t> predictor</a:t>
            </a:r>
          </a:p>
          <a:p>
            <a:pPr lvl="1" eaLnBrk="1" hangingPunct="1">
              <a:lnSpc>
                <a:spcPct val="90000"/>
              </a:lnSpc>
              <a:defRPr/>
            </a:pPr>
            <a:r>
              <a:rPr lang="en-US" altLang="en-US" sz="2400" dirty="0" smtClean="0"/>
              <a:t>Pelvic, sacrum, iliac, ramus fractures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Lab</a:t>
            </a:r>
          </a:p>
        </p:txBody>
      </p:sp>
      <p:sp>
        <p:nvSpPr>
          <p:cNvPr id="45059" name="Rectangle 3"/>
          <p:cNvSpPr>
            <a:spLocks noGrp="1" noChangeArrowheads="1"/>
          </p:cNvSpPr>
          <p:nvPr>
            <p:ph type="body" idx="1"/>
          </p:nvPr>
        </p:nvSpPr>
        <p:spPr/>
        <p:txBody>
          <a:bodyPr/>
          <a:lstStyle/>
          <a:p>
            <a:r>
              <a:rPr lang="en-US"/>
              <a:t>Gross hematuria indicative of urologic injury</a:t>
            </a:r>
          </a:p>
          <a:p>
            <a:r>
              <a:rPr lang="en-US"/>
              <a:t>Clear urine and no pelvic fracture virtually eliminates possibility of bladder rupture</a:t>
            </a:r>
          </a:p>
          <a:p>
            <a:r>
              <a:rPr lang="en-US"/>
              <a:t>98% of patients with bladder rupture have gross hematuria</a:t>
            </a:r>
          </a:p>
        </p:txBody>
      </p:sp>
    </p:spTree>
  </p:cSld>
  <p:clrMapOvr>
    <a:masterClrMapping/>
  </p:clrMapOvr>
  <p:transition spd="med">
    <p:spli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pPr eaLnBrk="1" hangingPunct="1">
              <a:defRPr/>
            </a:pPr>
            <a:r>
              <a:rPr lang="en-US" altLang="en-US" smtClean="0"/>
              <a:t>Diagnostic Studies</a:t>
            </a:r>
          </a:p>
        </p:txBody>
      </p:sp>
      <p:sp>
        <p:nvSpPr>
          <p:cNvPr id="343043" name="Rectangle 3"/>
          <p:cNvSpPr>
            <a:spLocks noGrp="1" noChangeArrowheads="1"/>
          </p:cNvSpPr>
          <p:nvPr>
            <p:ph type="body" idx="1"/>
          </p:nvPr>
        </p:nvSpPr>
        <p:spPr/>
        <p:txBody>
          <a:bodyPr/>
          <a:lstStyle/>
          <a:p>
            <a:pPr eaLnBrk="1" hangingPunct="1">
              <a:defRPr/>
            </a:pPr>
            <a:r>
              <a:rPr lang="en-US" altLang="en-US" smtClean="0"/>
              <a:t>Retrograde cystogram</a:t>
            </a:r>
          </a:p>
          <a:p>
            <a:pPr eaLnBrk="1" hangingPunct="1">
              <a:defRPr/>
            </a:pPr>
            <a:r>
              <a:rPr lang="en-US" altLang="en-US" smtClean="0"/>
              <a:t>Retrograde CT cystogram</a:t>
            </a:r>
          </a:p>
          <a:p>
            <a:pPr eaLnBrk="1" hangingPunct="1">
              <a:defRPr/>
            </a:pPr>
            <a:endParaRPr lang="en-US" altLang="en-US" smtClean="0"/>
          </a:p>
          <a:p>
            <a:pPr eaLnBrk="1" hangingPunct="1">
              <a:defRPr/>
            </a:pPr>
            <a:r>
              <a:rPr lang="en-US" altLang="en-US" smtClean="0"/>
              <a:t>Either one follows urethogram if concern for urethral injury exists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lang="en-US" altLang="en-US" smtClean="0"/>
              <a:t>Indications for Cystography</a:t>
            </a:r>
          </a:p>
        </p:txBody>
      </p:sp>
      <p:sp>
        <p:nvSpPr>
          <p:cNvPr id="116739" name="Rectangle 3"/>
          <p:cNvSpPr>
            <a:spLocks noGrp="1" noChangeArrowheads="1"/>
          </p:cNvSpPr>
          <p:nvPr>
            <p:ph type="body" idx="1"/>
          </p:nvPr>
        </p:nvSpPr>
        <p:spPr>
          <a:xfrm>
            <a:off x="228600" y="1905000"/>
            <a:ext cx="8229600" cy="4495800"/>
          </a:xfrm>
        </p:spPr>
        <p:txBody>
          <a:bodyPr/>
          <a:lstStyle/>
          <a:p>
            <a:pPr eaLnBrk="1" hangingPunct="1">
              <a:defRPr/>
            </a:pPr>
            <a:r>
              <a:rPr lang="en-US" altLang="en-US" smtClean="0"/>
              <a:t>Blunt Trauma in close proximity to bladder with gross hematuria</a:t>
            </a:r>
          </a:p>
          <a:p>
            <a:pPr eaLnBrk="1" hangingPunct="1">
              <a:defRPr/>
            </a:pPr>
            <a:r>
              <a:rPr lang="en-US" altLang="en-US" smtClean="0"/>
              <a:t>Pelvic fractures from blunt mechanism with any degree of hematuria</a:t>
            </a:r>
          </a:p>
          <a:p>
            <a:pPr eaLnBrk="1" hangingPunct="1">
              <a:defRPr/>
            </a:pPr>
            <a:r>
              <a:rPr lang="en-US" altLang="en-US" smtClean="0"/>
              <a:t>Penetrating Trauma in proximity to the bladder </a:t>
            </a:r>
          </a:p>
          <a:p>
            <a:pPr eaLnBrk="1" hangingPunct="1">
              <a:defRPr/>
            </a:pPr>
            <a:r>
              <a:rPr lang="en-US" altLang="en-US" smtClean="0"/>
              <a:t>Penetrating trauma with any degree of hematuria</a:t>
            </a:r>
          </a:p>
          <a:p>
            <a:pPr eaLnBrk="1" hangingPunct="1">
              <a:defRPr/>
            </a:pPr>
            <a:endParaRPr lang="en-US" altLang="en-US"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defRPr/>
            </a:pPr>
            <a:r>
              <a:rPr lang="en-US" altLang="en-US" dirty="0" smtClean="0"/>
              <a:t>Renal Trauma</a:t>
            </a:r>
          </a:p>
        </p:txBody>
      </p:sp>
      <p:sp>
        <p:nvSpPr>
          <p:cNvPr id="102403" name="Rectangle 3"/>
          <p:cNvSpPr>
            <a:spLocks noGrp="1" noChangeArrowheads="1"/>
          </p:cNvSpPr>
          <p:nvPr>
            <p:ph type="body" idx="1"/>
          </p:nvPr>
        </p:nvSpPr>
        <p:spPr/>
        <p:txBody>
          <a:bodyPr/>
          <a:lstStyle/>
          <a:p>
            <a:pPr eaLnBrk="1" hangingPunct="1">
              <a:defRPr/>
            </a:pPr>
            <a:r>
              <a:rPr lang="en-US" altLang="en-US" dirty="0" smtClean="0"/>
              <a:t>10% of abdominal injuries involve the kidneys</a:t>
            </a:r>
          </a:p>
          <a:p>
            <a:pPr eaLnBrk="1" hangingPunct="1">
              <a:defRPr/>
            </a:pPr>
            <a:r>
              <a:rPr lang="tr-TR" altLang="en-US" dirty="0" err="1" smtClean="0"/>
              <a:t>Renal</a:t>
            </a:r>
            <a:r>
              <a:rPr lang="tr-TR" altLang="en-US" dirty="0" smtClean="0"/>
              <a:t> </a:t>
            </a:r>
            <a:r>
              <a:rPr lang="tr-TR" altLang="en-US" dirty="0" err="1" smtClean="0"/>
              <a:t>trauma</a:t>
            </a:r>
            <a:r>
              <a:rPr lang="tr-TR" altLang="en-US" dirty="0" smtClean="0"/>
              <a:t> is </a:t>
            </a:r>
            <a:r>
              <a:rPr lang="tr-TR" altLang="en-US" dirty="0" err="1" smtClean="0"/>
              <a:t>the</a:t>
            </a:r>
            <a:r>
              <a:rPr lang="tr-TR" altLang="en-US" dirty="0" smtClean="0"/>
              <a:t> m</a:t>
            </a:r>
            <a:r>
              <a:rPr lang="en-US" altLang="en-US" dirty="0" err="1" smtClean="0"/>
              <a:t>ost</a:t>
            </a:r>
            <a:r>
              <a:rPr lang="en-US" altLang="en-US" dirty="0" smtClean="0"/>
              <a:t> common GU injury—65% of GU injuries</a:t>
            </a:r>
          </a:p>
          <a:p>
            <a:pPr eaLnBrk="1" hangingPunct="1">
              <a:defRPr/>
            </a:pPr>
            <a:r>
              <a:rPr lang="en-US" altLang="en-US" dirty="0" smtClean="0"/>
              <a:t>Mechanism</a:t>
            </a:r>
          </a:p>
          <a:p>
            <a:pPr lvl="1" eaLnBrk="1" hangingPunct="1">
              <a:defRPr/>
            </a:pPr>
            <a:r>
              <a:rPr lang="en-US" altLang="en-US" dirty="0" smtClean="0"/>
              <a:t>80-95% due to blunt force— falls, assaults, sporting events</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134938" y="2116138"/>
            <a:ext cx="8896350" cy="4741862"/>
          </a:xfrm>
        </p:spPr>
        <p:txBody>
          <a:bodyPr/>
          <a:lstStyle/>
          <a:p>
            <a:r>
              <a:rPr lang="tr-TR" dirty="0" err="1" smtClean="0"/>
              <a:t>Place</a:t>
            </a:r>
            <a:r>
              <a:rPr lang="tr-TR" dirty="0" smtClean="0"/>
              <a:t> a f</a:t>
            </a:r>
            <a:r>
              <a:rPr lang="en-US" dirty="0" err="1" smtClean="0"/>
              <a:t>oley</a:t>
            </a:r>
            <a:r>
              <a:rPr lang="tr-TR" dirty="0" smtClean="0"/>
              <a:t> </a:t>
            </a:r>
            <a:r>
              <a:rPr lang="tr-TR" dirty="0" err="1" smtClean="0"/>
              <a:t>catheter</a:t>
            </a:r>
            <a:r>
              <a:rPr lang="tr-TR" dirty="0" smtClean="0"/>
              <a:t>, </a:t>
            </a:r>
            <a:r>
              <a:rPr lang="tr-TR" dirty="0" err="1" smtClean="0"/>
              <a:t>fill</a:t>
            </a:r>
            <a:r>
              <a:rPr lang="tr-TR" dirty="0" smtClean="0"/>
              <a:t> </a:t>
            </a:r>
            <a:r>
              <a:rPr lang="tr-TR" dirty="0" err="1" smtClean="0"/>
              <a:t>the</a:t>
            </a:r>
            <a:r>
              <a:rPr lang="tr-TR" dirty="0" smtClean="0"/>
              <a:t> </a:t>
            </a:r>
            <a:r>
              <a:rPr lang="tr-TR" dirty="0" err="1" smtClean="0"/>
              <a:t>bladder</a:t>
            </a:r>
            <a:r>
              <a:rPr lang="tr-TR" dirty="0" smtClean="0"/>
              <a:t> </a:t>
            </a:r>
            <a:r>
              <a:rPr lang="tr-TR" dirty="0" err="1" smtClean="0"/>
              <a:t>with</a:t>
            </a:r>
            <a:r>
              <a:rPr lang="tr-TR" dirty="0" smtClean="0"/>
              <a:t> </a:t>
            </a:r>
            <a:r>
              <a:rPr lang="tr-TR" dirty="0" err="1" smtClean="0"/>
              <a:t>the</a:t>
            </a:r>
            <a:r>
              <a:rPr lang="tr-TR" dirty="0" smtClean="0"/>
              <a:t> </a:t>
            </a:r>
            <a:r>
              <a:rPr lang="tr-TR" dirty="0" err="1" smtClean="0"/>
              <a:t>contrast</a:t>
            </a:r>
            <a:r>
              <a:rPr lang="tr-TR" dirty="0" smtClean="0"/>
              <a:t> </a:t>
            </a:r>
            <a:r>
              <a:rPr lang="tr-TR" dirty="0" err="1" smtClean="0"/>
              <a:t>and</a:t>
            </a:r>
            <a:r>
              <a:rPr lang="tr-TR" dirty="0" smtClean="0"/>
              <a:t> </a:t>
            </a:r>
            <a:r>
              <a:rPr lang="tr-TR" dirty="0" err="1" smtClean="0"/>
              <a:t>than</a:t>
            </a:r>
            <a:r>
              <a:rPr lang="tr-TR" dirty="0" smtClean="0"/>
              <a:t> </a:t>
            </a:r>
            <a:r>
              <a:rPr lang="en-US" dirty="0" smtClean="0"/>
              <a:t>clamped </a:t>
            </a:r>
            <a:r>
              <a:rPr lang="en-US" dirty="0"/>
              <a:t>and AP film taken</a:t>
            </a:r>
          </a:p>
          <a:p>
            <a:r>
              <a:rPr lang="en-US" dirty="0"/>
              <a:t>Then empty bladder and take post-evacuation film</a:t>
            </a:r>
          </a:p>
          <a:p>
            <a:r>
              <a:rPr lang="en-US" dirty="0"/>
              <a:t>If </a:t>
            </a:r>
            <a:r>
              <a:rPr lang="en-US" dirty="0" err="1"/>
              <a:t>extraperitoneal</a:t>
            </a:r>
            <a:r>
              <a:rPr lang="en-US" dirty="0"/>
              <a:t> perforation, will see contrast in area of pubic </a:t>
            </a:r>
            <a:r>
              <a:rPr lang="en-US" dirty="0" err="1"/>
              <a:t>symphysis,intraperitoneal</a:t>
            </a:r>
            <a:r>
              <a:rPr lang="en-US" dirty="0"/>
              <a:t> perforation will outline abdominal </a:t>
            </a:r>
            <a:r>
              <a:rPr lang="en-US" dirty="0" smtClean="0"/>
              <a:t>contents</a:t>
            </a:r>
            <a:endParaRPr lang="en-US" dirty="0"/>
          </a:p>
        </p:txBody>
      </p:sp>
      <p:sp>
        <p:nvSpPr>
          <p:cNvPr id="48132" name="Rectangle 4"/>
          <p:cNvSpPr>
            <a:spLocks noGrp="1" noChangeArrowheads="1"/>
          </p:cNvSpPr>
          <p:nvPr>
            <p:ph type="title"/>
          </p:nvPr>
        </p:nvSpPr>
        <p:spPr>
          <a:noFill/>
          <a:ln/>
          <a:effectLst/>
        </p:spPr>
        <p:txBody>
          <a:bodyPr/>
          <a:lstStyle/>
          <a:p>
            <a:r>
              <a:rPr lang="en-US"/>
              <a:t>Retrograde Cystogram</a:t>
            </a:r>
          </a:p>
        </p:txBody>
      </p:sp>
    </p:spTree>
  </p:cSld>
  <p:clrMapOvr>
    <a:masterClrMapping/>
  </p:clrMapOvr>
  <p:transition spd="med">
    <p:spli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defRPr/>
            </a:pPr>
            <a:r>
              <a:rPr lang="en-US" altLang="en-US" smtClean="0"/>
              <a:t>Retrograde Cystogram--Normal</a:t>
            </a:r>
          </a:p>
        </p:txBody>
      </p:sp>
      <p:pic>
        <p:nvPicPr>
          <p:cNvPr id="48131" name="Picture 3" descr="photo10"/>
          <p:cNvPicPr>
            <a:picLocks noChangeAspect="1" noChangeArrowheads="1"/>
          </p:cNvPicPr>
          <p:nvPr/>
        </p:nvPicPr>
        <p:blipFill>
          <a:blip r:embed="rId2" cstate="print"/>
          <a:srcRect/>
          <a:stretch>
            <a:fillRect/>
          </a:stretch>
        </p:blipFill>
        <p:spPr bwMode="auto">
          <a:xfrm>
            <a:off x="2209800" y="2286000"/>
            <a:ext cx="4495800" cy="3810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normAutofit fontScale="90000"/>
          </a:bodyPr>
          <a:lstStyle/>
          <a:p>
            <a:pPr eaLnBrk="1" hangingPunct="1">
              <a:defRPr/>
            </a:pPr>
            <a:r>
              <a:rPr lang="en-US" altLang="en-US" smtClean="0"/>
              <a:t>Retrograde Cystogram—Post-Void, Normal</a:t>
            </a:r>
          </a:p>
        </p:txBody>
      </p:sp>
      <p:pic>
        <p:nvPicPr>
          <p:cNvPr id="49155" name="Picture 3" descr="photo11"/>
          <p:cNvPicPr>
            <a:picLocks noChangeAspect="1" noChangeArrowheads="1"/>
          </p:cNvPicPr>
          <p:nvPr/>
        </p:nvPicPr>
        <p:blipFill>
          <a:blip r:embed="rId2" cstate="print"/>
          <a:srcRect/>
          <a:stretch>
            <a:fillRect/>
          </a:stretch>
        </p:blipFill>
        <p:spPr bwMode="auto">
          <a:xfrm>
            <a:off x="2286000" y="2057400"/>
            <a:ext cx="4572000" cy="4343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defRPr/>
            </a:pPr>
            <a:r>
              <a:rPr lang="en-US" altLang="en-US" smtClean="0"/>
              <a:t>Extraperitoneal Bladder Rupture</a:t>
            </a:r>
          </a:p>
        </p:txBody>
      </p:sp>
      <p:sp>
        <p:nvSpPr>
          <p:cNvPr id="117764" name="Rectangle 4"/>
          <p:cNvSpPr>
            <a:spLocks noGrp="1" noChangeArrowheads="1"/>
          </p:cNvSpPr>
          <p:nvPr>
            <p:ph type="body" sz="half" idx="2"/>
          </p:nvPr>
        </p:nvSpPr>
        <p:spPr>
          <a:xfrm>
            <a:off x="4343400" y="2057400"/>
            <a:ext cx="4032250" cy="4495800"/>
          </a:xfrm>
        </p:spPr>
        <p:txBody>
          <a:bodyPr/>
          <a:lstStyle/>
          <a:p>
            <a:pPr eaLnBrk="1" hangingPunct="1">
              <a:defRPr/>
            </a:pPr>
            <a:r>
              <a:rPr lang="en-US" altLang="en-US" sz="2800" smtClean="0"/>
              <a:t>50-90% of bladder ruptures</a:t>
            </a:r>
          </a:p>
          <a:p>
            <a:pPr eaLnBrk="1" hangingPunct="1">
              <a:defRPr/>
            </a:pPr>
            <a:r>
              <a:rPr lang="en-US" altLang="en-US" sz="2800" smtClean="0"/>
              <a:t>Usually associated with pelvic fracture</a:t>
            </a:r>
          </a:p>
          <a:p>
            <a:pPr eaLnBrk="1" hangingPunct="1">
              <a:defRPr/>
            </a:pPr>
            <a:r>
              <a:rPr lang="en-US" altLang="en-US" sz="2800" smtClean="0"/>
              <a:t>Usually treated with urethral/suprapubic catheter</a:t>
            </a:r>
          </a:p>
        </p:txBody>
      </p:sp>
      <p:pic>
        <p:nvPicPr>
          <p:cNvPr id="51204" name="Picture 5" descr="Copy (2) of photo8"/>
          <p:cNvPicPr>
            <a:picLocks noGrp="1" noChangeAspect="1" noChangeArrowheads="1"/>
          </p:cNvPicPr>
          <p:nvPr>
            <p:ph type="clipArt" sz="half" idx="1"/>
          </p:nvPr>
        </p:nvPicPr>
        <p:blipFill>
          <a:blip r:embed="rId2" cstate="print"/>
          <a:srcRect/>
          <a:stretch>
            <a:fillRect/>
          </a:stretch>
        </p:blipFill>
        <p:spPr>
          <a:xfrm>
            <a:off x="381000" y="1981200"/>
            <a:ext cx="3262313" cy="4495800"/>
          </a:xfrm>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normAutofit fontScale="90000"/>
          </a:bodyPr>
          <a:lstStyle/>
          <a:p>
            <a:pPr eaLnBrk="1" hangingPunct="1">
              <a:defRPr/>
            </a:pPr>
            <a:r>
              <a:rPr lang="en-US" altLang="en-US" sz="4000" smtClean="0"/>
              <a:t>Retrograde Cystogram—Extraperitoneal Rupture</a:t>
            </a:r>
          </a:p>
        </p:txBody>
      </p:sp>
      <p:pic>
        <p:nvPicPr>
          <p:cNvPr id="52227" name="Picture 3" descr="photo13"/>
          <p:cNvPicPr>
            <a:picLocks noChangeAspect="1" noChangeArrowheads="1"/>
          </p:cNvPicPr>
          <p:nvPr/>
        </p:nvPicPr>
        <p:blipFill>
          <a:blip r:embed="rId2" cstate="print"/>
          <a:srcRect/>
          <a:stretch>
            <a:fillRect/>
          </a:stretch>
        </p:blipFill>
        <p:spPr bwMode="auto">
          <a:xfrm>
            <a:off x="2438400" y="2209800"/>
            <a:ext cx="4038600" cy="3749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4" name="Rectangle 4"/>
          <p:cNvSpPr>
            <a:spLocks noGrp="1" noChangeArrowheads="1"/>
          </p:cNvSpPr>
          <p:nvPr>
            <p:ph type="title"/>
          </p:nvPr>
        </p:nvSpPr>
        <p:spPr/>
        <p:txBody>
          <a:bodyPr>
            <a:normAutofit fontScale="90000"/>
          </a:bodyPr>
          <a:lstStyle/>
          <a:p>
            <a:pPr eaLnBrk="1" hangingPunct="1">
              <a:defRPr/>
            </a:pPr>
            <a:r>
              <a:rPr lang="en-US" altLang="en-US" sz="4000" smtClean="0"/>
              <a:t>Retrograde Cystogram—Extraperitoneal Rupture</a:t>
            </a:r>
          </a:p>
        </p:txBody>
      </p:sp>
      <p:pic>
        <p:nvPicPr>
          <p:cNvPr id="53252" name="Picture 7" descr="cystogram with extravasation"/>
          <p:cNvPicPr>
            <a:picLocks noGrp="1" noChangeAspect="1" noChangeArrowheads="1"/>
          </p:cNvPicPr>
          <p:nvPr>
            <p:ph sz="half" idx="2"/>
          </p:nvPr>
        </p:nvPicPr>
        <p:blipFill>
          <a:blip r:embed="rId2" cstate="print"/>
          <a:srcRect/>
          <a:stretch>
            <a:fillRect/>
          </a:stretch>
        </p:blipFill>
        <p:spPr>
          <a:xfrm>
            <a:off x="1524000" y="1828800"/>
            <a:ext cx="5943600" cy="4648200"/>
          </a:xfr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2" name="Rectangle 4"/>
          <p:cNvSpPr>
            <a:spLocks noGrp="1" noChangeArrowheads="1"/>
          </p:cNvSpPr>
          <p:nvPr>
            <p:ph type="title"/>
          </p:nvPr>
        </p:nvSpPr>
        <p:spPr/>
        <p:txBody>
          <a:bodyPr>
            <a:normAutofit fontScale="90000"/>
          </a:bodyPr>
          <a:lstStyle/>
          <a:p>
            <a:pPr eaLnBrk="1" hangingPunct="1">
              <a:defRPr/>
            </a:pPr>
            <a:r>
              <a:rPr lang="en-US" altLang="en-US" sz="4000" smtClean="0"/>
              <a:t>CT Cystogram—Extraperitoneal Rupture</a:t>
            </a:r>
          </a:p>
        </p:txBody>
      </p:sp>
      <p:pic>
        <p:nvPicPr>
          <p:cNvPr id="54275" name="Picture 6" descr="Click to see larger picture">
            <a:hlinkClick r:id="rId2"/>
          </p:cNvPr>
          <p:cNvPicPr>
            <a:picLocks noChangeAspect="1" noChangeArrowheads="1"/>
          </p:cNvPicPr>
          <p:nvPr/>
        </p:nvPicPr>
        <p:blipFill>
          <a:blip r:embed="rId3" cstate="print"/>
          <a:srcRect/>
          <a:stretch>
            <a:fillRect/>
          </a:stretch>
        </p:blipFill>
        <p:spPr bwMode="auto">
          <a:xfrm>
            <a:off x="914400" y="1752600"/>
            <a:ext cx="73152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2" name="Rectangle 4"/>
          <p:cNvSpPr>
            <a:spLocks noGrp="1" noChangeArrowheads="1"/>
          </p:cNvSpPr>
          <p:nvPr>
            <p:ph type="title"/>
          </p:nvPr>
        </p:nvSpPr>
        <p:spPr/>
        <p:txBody>
          <a:bodyPr>
            <a:normAutofit fontScale="90000"/>
          </a:bodyPr>
          <a:lstStyle/>
          <a:p>
            <a:pPr eaLnBrk="1" hangingPunct="1">
              <a:defRPr/>
            </a:pPr>
            <a:r>
              <a:rPr lang="en-US" altLang="en-US" sz="4000" smtClean="0"/>
              <a:t>CT Cystogram with Extraperitoneal Rupture</a:t>
            </a:r>
          </a:p>
        </p:txBody>
      </p:sp>
      <p:sp>
        <p:nvSpPr>
          <p:cNvPr id="350213" name="Rectangle 5"/>
          <p:cNvSpPr>
            <a:spLocks noGrp="1" noChangeArrowheads="1"/>
          </p:cNvSpPr>
          <p:nvPr>
            <p:ph type="body" sz="half" idx="1"/>
          </p:nvPr>
        </p:nvSpPr>
        <p:spPr/>
        <p:txBody>
          <a:bodyPr/>
          <a:lstStyle/>
          <a:p>
            <a:pPr eaLnBrk="1" hangingPunct="1">
              <a:defRPr/>
            </a:pPr>
            <a:endParaRPr lang="en-US" altLang="en-US" sz="2800" smtClean="0"/>
          </a:p>
        </p:txBody>
      </p:sp>
      <p:pic>
        <p:nvPicPr>
          <p:cNvPr id="55300" name="Picture 7" descr="ct cystogram with extraperitoneal extravasation"/>
          <p:cNvPicPr>
            <a:picLocks noGrp="1" noChangeAspect="1" noChangeArrowheads="1"/>
          </p:cNvPicPr>
          <p:nvPr>
            <p:ph sz="half" idx="2"/>
          </p:nvPr>
        </p:nvPicPr>
        <p:blipFill>
          <a:blip r:embed="rId2" cstate="print"/>
          <a:srcRect/>
          <a:stretch>
            <a:fillRect/>
          </a:stretch>
        </p:blipFill>
        <p:spPr>
          <a:xfrm>
            <a:off x="381000" y="1524000"/>
            <a:ext cx="8305800" cy="4953000"/>
          </a:xfr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normAutofit fontScale="90000"/>
          </a:bodyPr>
          <a:lstStyle/>
          <a:p>
            <a:pPr eaLnBrk="1" hangingPunct="1">
              <a:defRPr/>
            </a:pPr>
            <a:r>
              <a:rPr lang="en-US" altLang="en-US" sz="4000" smtClean="0"/>
              <a:t>CT Cystogram with Extraperitoneal Rupture with Sagittal View</a:t>
            </a:r>
          </a:p>
        </p:txBody>
      </p:sp>
      <p:pic>
        <p:nvPicPr>
          <p:cNvPr id="56324" name="Picture 6" descr="sagittal reconstruction"/>
          <p:cNvPicPr>
            <a:picLocks noGrp="1" noChangeAspect="1" noChangeArrowheads="1"/>
          </p:cNvPicPr>
          <p:nvPr>
            <p:ph sz="half" idx="2"/>
          </p:nvPr>
        </p:nvPicPr>
        <p:blipFill>
          <a:blip r:embed="rId2" cstate="print"/>
          <a:srcRect/>
          <a:stretch>
            <a:fillRect/>
          </a:stretch>
        </p:blipFill>
        <p:spPr>
          <a:xfrm>
            <a:off x="1981200" y="1600200"/>
            <a:ext cx="4953000" cy="4495800"/>
          </a:xfr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defRPr/>
            </a:pPr>
            <a:r>
              <a:rPr lang="en-US" altLang="en-US" smtClean="0"/>
              <a:t>Intraperitoneal Bladder Rupture</a:t>
            </a:r>
          </a:p>
        </p:txBody>
      </p:sp>
      <p:sp>
        <p:nvSpPr>
          <p:cNvPr id="118788" name="Rectangle 4"/>
          <p:cNvSpPr>
            <a:spLocks noGrp="1" noChangeArrowheads="1"/>
          </p:cNvSpPr>
          <p:nvPr>
            <p:ph type="body" sz="half" idx="2"/>
          </p:nvPr>
        </p:nvSpPr>
        <p:spPr>
          <a:xfrm>
            <a:off x="4343400" y="2057400"/>
            <a:ext cx="4032250" cy="4495800"/>
          </a:xfrm>
        </p:spPr>
        <p:txBody>
          <a:bodyPr/>
          <a:lstStyle/>
          <a:p>
            <a:pPr eaLnBrk="1" hangingPunct="1">
              <a:defRPr/>
            </a:pPr>
            <a:r>
              <a:rPr lang="en-US" altLang="en-US" sz="2800" smtClean="0"/>
              <a:t>15-35% of bladder ruptures</a:t>
            </a:r>
          </a:p>
          <a:p>
            <a:pPr eaLnBrk="1" hangingPunct="1">
              <a:defRPr/>
            </a:pPr>
            <a:r>
              <a:rPr lang="en-US" altLang="en-US" sz="2800" smtClean="0"/>
              <a:t>Bladder usually distended at time of trauma</a:t>
            </a:r>
          </a:p>
          <a:p>
            <a:pPr eaLnBrk="1" hangingPunct="1">
              <a:defRPr/>
            </a:pPr>
            <a:r>
              <a:rPr lang="en-US" altLang="en-US" sz="2800" smtClean="0"/>
              <a:t>Historically treated surgically</a:t>
            </a:r>
          </a:p>
          <a:p>
            <a:pPr eaLnBrk="1" hangingPunct="1">
              <a:defRPr/>
            </a:pPr>
            <a:r>
              <a:rPr lang="en-US" altLang="en-US" sz="2800" smtClean="0"/>
              <a:t>Conservative management possible</a:t>
            </a:r>
          </a:p>
        </p:txBody>
      </p:sp>
      <p:pic>
        <p:nvPicPr>
          <p:cNvPr id="57348" name="Picture 5" descr="Copy of photo9"/>
          <p:cNvPicPr>
            <a:picLocks noGrp="1" noChangeAspect="1" noChangeArrowheads="1"/>
          </p:cNvPicPr>
          <p:nvPr>
            <p:ph type="clipArt" sz="half" idx="1"/>
          </p:nvPr>
        </p:nvPicPr>
        <p:blipFill>
          <a:blip r:embed="rId2" cstate="print"/>
          <a:srcRect/>
          <a:stretch>
            <a:fillRect/>
          </a:stretch>
        </p:blipFill>
        <p:spPr>
          <a:xfrm>
            <a:off x="304800" y="2057400"/>
            <a:ext cx="3470275" cy="4495800"/>
          </a:xfr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ChangeArrowheads="1"/>
          </p:cNvSpPr>
          <p:nvPr>
            <p:ph type="title"/>
          </p:nvPr>
        </p:nvSpPr>
        <p:spPr/>
        <p:txBody>
          <a:bodyPr>
            <a:normAutofit fontScale="90000"/>
          </a:bodyPr>
          <a:lstStyle/>
          <a:p>
            <a:pPr eaLnBrk="1" hangingPunct="1">
              <a:defRPr/>
            </a:pPr>
            <a:r>
              <a:rPr lang="en-US" altLang="en-US" sz="4000" dirty="0" smtClean="0"/>
              <a:t>When are you concerned about renal injuries?</a:t>
            </a:r>
          </a:p>
        </p:txBody>
      </p:sp>
      <p:sp>
        <p:nvSpPr>
          <p:cNvPr id="98307" name="Rectangle 1027"/>
          <p:cNvSpPr>
            <a:spLocks noGrp="1" noChangeArrowheads="1"/>
          </p:cNvSpPr>
          <p:nvPr>
            <p:ph type="body" idx="1"/>
          </p:nvPr>
        </p:nvSpPr>
        <p:spPr/>
        <p:txBody>
          <a:bodyPr/>
          <a:lstStyle/>
          <a:p>
            <a:pPr eaLnBrk="1" hangingPunct="1">
              <a:defRPr/>
            </a:pPr>
            <a:r>
              <a:rPr lang="en-US" altLang="en-US" dirty="0" smtClean="0"/>
              <a:t>Mechanism of Injury</a:t>
            </a:r>
          </a:p>
          <a:p>
            <a:pPr lvl="1" eaLnBrk="1" hangingPunct="1">
              <a:defRPr/>
            </a:pPr>
            <a:r>
              <a:rPr lang="en-US" altLang="en-US" dirty="0" smtClean="0"/>
              <a:t>Penetrating injuries of abdomen, back or flank</a:t>
            </a:r>
          </a:p>
          <a:p>
            <a:pPr lvl="1" eaLnBrk="1" hangingPunct="1">
              <a:defRPr/>
            </a:pPr>
            <a:r>
              <a:rPr lang="en-US" altLang="en-US" dirty="0" smtClean="0"/>
              <a:t>Deceleration injuries</a:t>
            </a:r>
          </a:p>
          <a:p>
            <a:pPr eaLnBrk="1" hangingPunct="1">
              <a:defRPr/>
            </a:pPr>
            <a:r>
              <a:rPr lang="en-US" altLang="en-US" dirty="0" smtClean="0"/>
              <a:t>Physical exam</a:t>
            </a:r>
          </a:p>
          <a:p>
            <a:pPr lvl="1" eaLnBrk="1" hangingPunct="1">
              <a:defRPr/>
            </a:pPr>
            <a:r>
              <a:rPr lang="en-US" altLang="en-US" dirty="0" smtClean="0"/>
              <a:t>Tenderness of abdomen or flank</a:t>
            </a:r>
          </a:p>
          <a:p>
            <a:pPr lvl="1" eaLnBrk="1" hangingPunct="1">
              <a:defRPr/>
            </a:pPr>
            <a:r>
              <a:rPr lang="en-US" altLang="en-US" dirty="0" err="1" smtClean="0"/>
              <a:t>Echymosis</a:t>
            </a:r>
            <a:r>
              <a:rPr lang="en-US" altLang="en-US" dirty="0" smtClean="0"/>
              <a:t> of abdomen or flank</a:t>
            </a:r>
          </a:p>
          <a:p>
            <a:pPr eaLnBrk="1" hangingPunct="1">
              <a:defRPr/>
            </a:pPr>
            <a:r>
              <a:rPr lang="en-US" altLang="en-US" dirty="0" smtClean="0"/>
              <a:t>X</a:t>
            </a:r>
            <a:r>
              <a:rPr lang="tr-TR" altLang="en-US" dirty="0" smtClean="0"/>
              <a:t>-</a:t>
            </a:r>
            <a:r>
              <a:rPr lang="en-US" altLang="en-US" dirty="0" smtClean="0"/>
              <a:t>ray</a:t>
            </a:r>
          </a:p>
          <a:p>
            <a:pPr lvl="1" eaLnBrk="1" hangingPunct="1">
              <a:defRPr/>
            </a:pPr>
            <a:r>
              <a:rPr lang="en-US" altLang="en-US" dirty="0" smtClean="0"/>
              <a:t>Fractures of lower ribs, </a:t>
            </a:r>
            <a:r>
              <a:rPr lang="en-US" altLang="en-US" dirty="0" err="1" smtClean="0"/>
              <a:t>thoraco</a:t>
            </a:r>
            <a:r>
              <a:rPr lang="en-US" altLang="en-US" dirty="0" smtClean="0"/>
              <a:t>-lumbar spine</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6" name="Rectangle 4"/>
          <p:cNvSpPr>
            <a:spLocks noGrp="1" noChangeArrowheads="1"/>
          </p:cNvSpPr>
          <p:nvPr>
            <p:ph type="title"/>
          </p:nvPr>
        </p:nvSpPr>
        <p:spPr/>
        <p:txBody>
          <a:bodyPr>
            <a:normAutofit fontScale="90000"/>
          </a:bodyPr>
          <a:lstStyle/>
          <a:p>
            <a:pPr eaLnBrk="1" hangingPunct="1">
              <a:defRPr/>
            </a:pPr>
            <a:r>
              <a:rPr lang="en-US" altLang="en-US" sz="4000" smtClean="0"/>
              <a:t>Retrograde Cystogram—Intraperitoneal Rupture</a:t>
            </a:r>
          </a:p>
        </p:txBody>
      </p:sp>
      <p:pic>
        <p:nvPicPr>
          <p:cNvPr id="58371" name="Picture 6" descr="Click to see larger picture">
            <a:hlinkClick r:id="rId2"/>
          </p:cNvPr>
          <p:cNvPicPr>
            <a:picLocks noChangeAspect="1" noChangeArrowheads="1"/>
          </p:cNvPicPr>
          <p:nvPr/>
        </p:nvPicPr>
        <p:blipFill>
          <a:blip r:embed="rId3" cstate="print"/>
          <a:srcRect/>
          <a:stretch>
            <a:fillRect/>
          </a:stretch>
        </p:blipFill>
        <p:spPr bwMode="auto">
          <a:xfrm>
            <a:off x="1828800" y="1676400"/>
            <a:ext cx="54864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normAutofit fontScale="90000"/>
          </a:bodyPr>
          <a:lstStyle/>
          <a:p>
            <a:pPr eaLnBrk="1" hangingPunct="1">
              <a:defRPr/>
            </a:pPr>
            <a:r>
              <a:rPr lang="en-US" altLang="en-US" sz="4000" smtClean="0"/>
              <a:t>Retrograde Cystogram—Intraperitoneal Rupture</a:t>
            </a:r>
          </a:p>
        </p:txBody>
      </p:sp>
      <p:pic>
        <p:nvPicPr>
          <p:cNvPr id="59395" name="Picture 3" descr="cystogram intraperitoneal rupture"/>
          <p:cNvPicPr>
            <a:picLocks noChangeAspect="1" noChangeArrowheads="1"/>
          </p:cNvPicPr>
          <p:nvPr/>
        </p:nvPicPr>
        <p:blipFill>
          <a:blip r:embed="rId2" cstate="print"/>
          <a:srcRect/>
          <a:stretch>
            <a:fillRect/>
          </a:stretch>
        </p:blipFill>
        <p:spPr bwMode="auto">
          <a:xfrm>
            <a:off x="914400" y="1524000"/>
            <a:ext cx="7239000" cy="5029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457200" y="404664"/>
            <a:ext cx="8229600" cy="890736"/>
          </a:xfrm>
        </p:spPr>
        <p:txBody>
          <a:bodyPr lIns="0" rIns="0" bIns="0" anchor="b">
            <a:normAutofit fontScale="90000"/>
          </a:bodyPr>
          <a:lstStyle/>
          <a:p>
            <a:r>
              <a:rPr lang="en-US" sz="4000" dirty="0" smtClean="0"/>
              <a:t>Bladder Injury Scale</a:t>
            </a:r>
            <a:r>
              <a:rPr lang="tr-TR" sz="4000" dirty="0" smtClean="0"/>
              <a:t/>
            </a:r>
            <a:br>
              <a:rPr lang="tr-TR" sz="4000" dirty="0" smtClean="0"/>
            </a:br>
            <a:r>
              <a:rPr lang="en-US" altLang="en-US" sz="2700" b="1" dirty="0"/>
              <a:t>American Association for the Surgery of Trauma</a:t>
            </a:r>
            <a:endParaRPr lang="en-US" sz="4000" dirty="0" smtClean="0"/>
          </a:p>
        </p:txBody>
      </p:sp>
      <p:graphicFrame>
        <p:nvGraphicFramePr>
          <p:cNvPr id="46130" name="Group 50"/>
          <p:cNvGraphicFramePr>
            <a:graphicFrameLocks noGrp="1"/>
          </p:cNvGraphicFramePr>
          <p:nvPr>
            <p:ph idx="4294967295"/>
            <p:extLst>
              <p:ext uri="{D42A27DB-BD31-4B8C-83A1-F6EECF244321}">
                <p14:modId xmlns:p14="http://schemas.microsoft.com/office/powerpoint/2010/main" val="3211366977"/>
              </p:ext>
            </p:extLst>
          </p:nvPr>
        </p:nvGraphicFramePr>
        <p:xfrm>
          <a:off x="457200" y="1677564"/>
          <a:ext cx="8382000" cy="4703764"/>
        </p:xfrm>
        <a:graphic>
          <a:graphicData uri="http://schemas.openxmlformats.org/drawingml/2006/table">
            <a:tbl>
              <a:tblPr/>
              <a:tblGrid>
                <a:gridCol w="1143000">
                  <a:extLst>
                    <a:ext uri="{9D8B030D-6E8A-4147-A177-3AD203B41FA5}">
                      <a16:colId xmlns:a16="http://schemas.microsoft.com/office/drawing/2014/main" xmlns="" val="20000"/>
                    </a:ext>
                  </a:extLst>
                </a:gridCol>
                <a:gridCol w="1600200">
                  <a:extLst>
                    <a:ext uri="{9D8B030D-6E8A-4147-A177-3AD203B41FA5}">
                      <a16:colId xmlns:a16="http://schemas.microsoft.com/office/drawing/2014/main" xmlns="" val="20001"/>
                    </a:ext>
                  </a:extLst>
                </a:gridCol>
                <a:gridCol w="5638800">
                  <a:extLst>
                    <a:ext uri="{9D8B030D-6E8A-4147-A177-3AD203B41FA5}">
                      <a16:colId xmlns:a16="http://schemas.microsoft.com/office/drawing/2014/main" xmlns="" val="20002"/>
                    </a:ext>
                  </a:extLst>
                </a:gridCol>
              </a:tblGrid>
              <a:tr h="806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charset="0"/>
                        </a:rPr>
                        <a:t>Grade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charset="0"/>
                        </a:rPr>
                        <a:t>Injury Description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xmlns="" val="10000"/>
                  </a:ext>
                </a:extLst>
              </a:tr>
              <a:tr h="5270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I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Hematoma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Contusion, intramural hematoma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xmlns="" val="10001"/>
                  </a:ext>
                </a:extLst>
              </a:tr>
              <a:tr h="452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Laceration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Partial thickness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xmlns="" val="10002"/>
                  </a:ext>
                </a:extLst>
              </a:tr>
              <a:tr h="4619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II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Laceration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Extraperitoneal bladder wall laceration </a:t>
                      </a:r>
                      <a:r>
                        <a:rPr kumimoji="0" lang="en-US" sz="2000" b="0" i="0" u="sng" strike="noStrike" cap="none" normalizeH="0" baseline="0" dirty="0" smtClean="0">
                          <a:ln>
                            <a:noFill/>
                          </a:ln>
                          <a:solidFill>
                            <a:srgbClr val="000000"/>
                          </a:solidFill>
                          <a:effectLst/>
                          <a:latin typeface="Arial" charset="0"/>
                        </a:rPr>
                        <a:t>&lt; </a:t>
                      </a:r>
                      <a:r>
                        <a:rPr kumimoji="0" lang="en-US" sz="2000" b="0" i="0" u="none" strike="noStrike" cap="none" normalizeH="0" baseline="0" dirty="0" smtClean="0">
                          <a:ln>
                            <a:noFill/>
                          </a:ln>
                          <a:solidFill>
                            <a:srgbClr val="000000"/>
                          </a:solidFill>
                          <a:effectLst/>
                          <a:latin typeface="Arial" charset="0"/>
                        </a:rPr>
                        <a:t>2 cm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xmlns="" val="10003"/>
                  </a:ext>
                </a:extLst>
              </a:tr>
              <a:tr h="806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III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Laceration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Extraperitoneal (</a:t>
                      </a:r>
                      <a:r>
                        <a:rPr kumimoji="0" lang="en-US" sz="2000" b="0" i="0" u="sng" strike="noStrike" cap="none" normalizeH="0" baseline="0" dirty="0" smtClean="0">
                          <a:ln>
                            <a:noFill/>
                          </a:ln>
                          <a:solidFill>
                            <a:srgbClr val="000000"/>
                          </a:solidFill>
                          <a:effectLst/>
                          <a:latin typeface="Arial" charset="0"/>
                        </a:rPr>
                        <a:t>&gt;</a:t>
                      </a:r>
                      <a:r>
                        <a:rPr kumimoji="0" lang="en-US" sz="2000" b="0" i="0" u="none" strike="noStrike" cap="none" normalizeH="0" baseline="0" dirty="0" smtClean="0">
                          <a:ln>
                            <a:noFill/>
                          </a:ln>
                          <a:solidFill>
                            <a:srgbClr val="000000"/>
                          </a:solidFill>
                          <a:effectLst/>
                          <a:latin typeface="Arial" charset="0"/>
                        </a:rPr>
                        <a:t> 2 cm) or intraperitoneal ( </a:t>
                      </a:r>
                      <a:r>
                        <a:rPr kumimoji="0" lang="en-US" sz="2000" b="0" i="0" u="sng" strike="noStrike" cap="none" normalizeH="0" baseline="0" dirty="0" smtClean="0">
                          <a:ln>
                            <a:noFill/>
                          </a:ln>
                          <a:solidFill>
                            <a:srgbClr val="000000"/>
                          </a:solidFill>
                          <a:effectLst/>
                          <a:latin typeface="Arial" charset="0"/>
                        </a:rPr>
                        <a:t>&lt; </a:t>
                      </a:r>
                      <a:r>
                        <a:rPr kumimoji="0" lang="en-US" sz="2000" b="0" i="0" u="none" strike="noStrike" cap="none" normalizeH="0" baseline="0" dirty="0" smtClean="0">
                          <a:ln>
                            <a:noFill/>
                          </a:ln>
                          <a:solidFill>
                            <a:srgbClr val="000000"/>
                          </a:solidFill>
                          <a:effectLst/>
                          <a:latin typeface="Arial" charset="0"/>
                        </a:rPr>
                        <a:t>2 cm) bladder wall lacerations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xmlns="" val="10004"/>
                  </a:ext>
                </a:extLst>
              </a:tr>
              <a:tr h="488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IV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Laceration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Intraperitoneal  (</a:t>
                      </a:r>
                      <a:r>
                        <a:rPr kumimoji="0" lang="en-US" sz="2000" b="0" i="0" u="sng" strike="noStrike" cap="none" normalizeH="0" baseline="0" dirty="0" smtClean="0">
                          <a:ln>
                            <a:noFill/>
                          </a:ln>
                          <a:solidFill>
                            <a:srgbClr val="000000"/>
                          </a:solidFill>
                          <a:effectLst/>
                          <a:latin typeface="Arial" charset="0"/>
                        </a:rPr>
                        <a:t>&gt;</a:t>
                      </a:r>
                      <a:r>
                        <a:rPr kumimoji="0" lang="en-US" sz="2000" b="0" i="0" u="none" strike="noStrike" cap="none" normalizeH="0" baseline="0" dirty="0" smtClean="0">
                          <a:ln>
                            <a:noFill/>
                          </a:ln>
                          <a:solidFill>
                            <a:srgbClr val="000000"/>
                          </a:solidFill>
                          <a:effectLst/>
                          <a:latin typeface="Arial" charset="0"/>
                        </a:rPr>
                        <a:t> 2 cm) bladder wall lacerations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xmlns="" val="10005"/>
                  </a:ext>
                </a:extLst>
              </a:tr>
              <a:tr h="1160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Laceration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Intra or extraperitoneal bladder wall laceration extending into the bladder neck or urethral orifice (trigone)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xmlns="" val="10006"/>
                  </a:ext>
                </a:extLst>
              </a:tr>
            </a:tbl>
          </a:graphicData>
        </a:graphic>
      </p:graphicFrame>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Treatment</a:t>
            </a:r>
          </a:p>
        </p:txBody>
      </p:sp>
      <p:sp>
        <p:nvSpPr>
          <p:cNvPr id="50179" name="Rectangle 3"/>
          <p:cNvSpPr>
            <a:spLocks noGrp="1" noChangeArrowheads="1"/>
          </p:cNvSpPr>
          <p:nvPr>
            <p:ph type="body" idx="1"/>
          </p:nvPr>
        </p:nvSpPr>
        <p:spPr/>
        <p:txBody>
          <a:bodyPr/>
          <a:lstStyle/>
          <a:p>
            <a:r>
              <a:rPr lang="en-US" dirty="0"/>
              <a:t>If no </a:t>
            </a:r>
            <a:r>
              <a:rPr lang="en-US" dirty="0" err="1"/>
              <a:t>extravasation</a:t>
            </a:r>
            <a:r>
              <a:rPr lang="en-US" dirty="0"/>
              <a:t> treat with or without Foley drainage</a:t>
            </a:r>
          </a:p>
          <a:p>
            <a:r>
              <a:rPr lang="en-US" dirty="0" err="1"/>
              <a:t>Extraperitoneal</a:t>
            </a:r>
            <a:r>
              <a:rPr lang="en-US" dirty="0"/>
              <a:t> ruptures treated with Foley drainage for 7 to 15 days with 20Fr. or greater sized catheter</a:t>
            </a:r>
          </a:p>
        </p:txBody>
      </p:sp>
    </p:spTree>
  </p:cSld>
  <p:clrMapOvr>
    <a:masterClrMapping/>
  </p:clrMapOvr>
  <p:transition spd="med">
    <p:spli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p:txBody>
          <a:bodyPr/>
          <a:lstStyle/>
          <a:p>
            <a:r>
              <a:rPr lang="en-US"/>
              <a:t>Surgical repair if rupture involves bladder neck or proximal urethra</a:t>
            </a:r>
          </a:p>
          <a:p>
            <a:r>
              <a:rPr lang="en-US"/>
              <a:t>Intraperitoneal ruptures always require surgical repair</a:t>
            </a:r>
          </a:p>
          <a:p>
            <a:pPr lvl="1"/>
            <a:r>
              <a:rPr lang="en-US"/>
              <a:t>Children 77%</a:t>
            </a:r>
          </a:p>
          <a:p>
            <a:pPr lvl="1"/>
            <a:r>
              <a:rPr lang="en-US"/>
              <a:t>Increased Bun/Cr</a:t>
            </a:r>
          </a:p>
          <a:p>
            <a:pPr lvl="1"/>
            <a:r>
              <a:rPr lang="en-US"/>
              <a:t>Potentially lethal</a:t>
            </a:r>
          </a:p>
        </p:txBody>
      </p:sp>
      <p:sp>
        <p:nvSpPr>
          <p:cNvPr id="51204" name="Rectangle 4"/>
          <p:cNvSpPr>
            <a:spLocks noGrp="1" noChangeArrowheads="1"/>
          </p:cNvSpPr>
          <p:nvPr>
            <p:ph type="title"/>
          </p:nvPr>
        </p:nvSpPr>
        <p:spPr>
          <a:noFill/>
          <a:ln/>
          <a:effectLst/>
        </p:spPr>
        <p:txBody>
          <a:bodyPr/>
          <a:lstStyle/>
          <a:p>
            <a:r>
              <a:rPr lang="en-US"/>
              <a:t>Treatment</a:t>
            </a:r>
          </a:p>
        </p:txBody>
      </p:sp>
    </p:spTree>
  </p:cSld>
  <p:clrMapOvr>
    <a:masterClrMapping/>
  </p:clrMapOvr>
  <p:transition spd="med">
    <p:spli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533400" y="-258763"/>
            <a:ext cx="10287000" cy="1096963"/>
          </a:xfrm>
        </p:spPr>
        <p:txBody>
          <a:bodyPr lIns="0" rIns="0" bIns="0" anchor="b">
            <a:normAutofit/>
          </a:bodyPr>
          <a:lstStyle/>
          <a:p>
            <a:pPr eaLnBrk="1" hangingPunct="1"/>
            <a:r>
              <a:rPr lang="en-US" dirty="0" smtClean="0"/>
              <a:t>Complications of Bladder Trauma</a:t>
            </a:r>
          </a:p>
        </p:txBody>
      </p:sp>
      <p:sp>
        <p:nvSpPr>
          <p:cNvPr id="49155" name="Content Placeholder 2"/>
          <p:cNvSpPr>
            <a:spLocks noGrp="1"/>
          </p:cNvSpPr>
          <p:nvPr>
            <p:ph idx="4294967295"/>
          </p:nvPr>
        </p:nvSpPr>
        <p:spPr>
          <a:xfrm>
            <a:off x="571500" y="1676400"/>
            <a:ext cx="8001000" cy="4525963"/>
          </a:xfrm>
          <a:ln w="28575">
            <a:noFill/>
          </a:ln>
        </p:spPr>
        <p:txBody>
          <a:bodyPr/>
          <a:lstStyle/>
          <a:p>
            <a:pPr marL="273050" indent="-273050" eaLnBrk="1" hangingPunct="1"/>
            <a:r>
              <a:rPr lang="en-US" dirty="0" smtClean="0"/>
              <a:t>Mortality associated with bladder injury is reported to be 11-44%.  Higher mortality associated with intraperitoneal rupture.  </a:t>
            </a:r>
          </a:p>
          <a:p>
            <a:pPr marL="273050" indent="-273050" eaLnBrk="1" hangingPunct="1"/>
            <a:r>
              <a:rPr lang="en-US" dirty="0" smtClean="0"/>
              <a:t>Death from a bladder injury is usually attributed to hemorrhage, sepsis or anorectal injury.  </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457200" y="2286000"/>
            <a:ext cx="8229600" cy="1143000"/>
          </a:xfrm>
        </p:spPr>
        <p:txBody>
          <a:bodyPr/>
          <a:lstStyle/>
          <a:p>
            <a:pPr eaLnBrk="1" hangingPunct="1">
              <a:defRPr/>
            </a:pPr>
            <a:r>
              <a:rPr lang="en-US" altLang="en-US" b="1" dirty="0" smtClean="0"/>
              <a:t>Urethral </a:t>
            </a:r>
            <a:r>
              <a:rPr lang="tr-TR" altLang="en-US" b="1" dirty="0" smtClean="0"/>
              <a:t> </a:t>
            </a:r>
            <a:r>
              <a:rPr lang="en-US" altLang="en-US" b="1" dirty="0" smtClean="0"/>
              <a:t>Injuries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0" name="Rectangle 4"/>
          <p:cNvSpPr>
            <a:spLocks noGrp="1" noChangeArrowheads="1"/>
          </p:cNvSpPr>
          <p:nvPr>
            <p:ph type="title"/>
          </p:nvPr>
        </p:nvSpPr>
        <p:spPr/>
        <p:txBody>
          <a:bodyPr/>
          <a:lstStyle/>
          <a:p>
            <a:pPr eaLnBrk="1" hangingPunct="1">
              <a:defRPr/>
            </a:pPr>
            <a:r>
              <a:rPr lang="en-US" altLang="en-US" smtClean="0"/>
              <a:t>Urethral Anatomy</a:t>
            </a:r>
          </a:p>
        </p:txBody>
      </p:sp>
      <p:sp>
        <p:nvSpPr>
          <p:cNvPr id="357382" name="Rectangle 6"/>
          <p:cNvSpPr>
            <a:spLocks noGrp="1" noChangeArrowheads="1"/>
          </p:cNvSpPr>
          <p:nvPr>
            <p:ph type="body" sz="half" idx="2"/>
          </p:nvPr>
        </p:nvSpPr>
        <p:spPr>
          <a:xfrm>
            <a:off x="5638800" y="1600200"/>
            <a:ext cx="3048000" cy="4495800"/>
          </a:xfrm>
        </p:spPr>
        <p:txBody>
          <a:bodyPr/>
          <a:lstStyle/>
          <a:p>
            <a:pPr eaLnBrk="1" hangingPunct="1">
              <a:defRPr/>
            </a:pPr>
            <a:r>
              <a:rPr lang="en-US" altLang="en-US" sz="2800" smtClean="0"/>
              <a:t>Anatomy based on relation to urogenital diaphragm</a:t>
            </a:r>
          </a:p>
          <a:p>
            <a:pPr lvl="1" eaLnBrk="1" hangingPunct="1">
              <a:defRPr/>
            </a:pPr>
            <a:r>
              <a:rPr lang="en-US" altLang="en-US" sz="2400" smtClean="0"/>
              <a:t>Posterior</a:t>
            </a:r>
          </a:p>
          <a:p>
            <a:pPr lvl="2" eaLnBrk="1" hangingPunct="1">
              <a:defRPr/>
            </a:pPr>
            <a:r>
              <a:rPr lang="en-US" altLang="en-US" sz="2000" smtClean="0"/>
              <a:t>Prostatic</a:t>
            </a:r>
          </a:p>
          <a:p>
            <a:pPr lvl="2" eaLnBrk="1" hangingPunct="1">
              <a:defRPr/>
            </a:pPr>
            <a:r>
              <a:rPr lang="en-US" altLang="en-US" sz="2000" smtClean="0"/>
              <a:t>Membranous</a:t>
            </a:r>
          </a:p>
          <a:p>
            <a:pPr lvl="1" eaLnBrk="1" hangingPunct="1">
              <a:defRPr/>
            </a:pPr>
            <a:r>
              <a:rPr lang="en-US" altLang="en-US" sz="2400" smtClean="0"/>
              <a:t>Anterior</a:t>
            </a:r>
          </a:p>
          <a:p>
            <a:pPr lvl="2" eaLnBrk="1" hangingPunct="1">
              <a:defRPr/>
            </a:pPr>
            <a:r>
              <a:rPr lang="en-US" altLang="en-US" sz="2000" smtClean="0"/>
              <a:t>Bulbous</a:t>
            </a:r>
          </a:p>
          <a:p>
            <a:pPr lvl="2" eaLnBrk="1" hangingPunct="1">
              <a:defRPr/>
            </a:pPr>
            <a:r>
              <a:rPr lang="en-US" altLang="en-US" sz="2000" smtClean="0"/>
              <a:t>Penile</a:t>
            </a:r>
          </a:p>
          <a:p>
            <a:pPr eaLnBrk="1" hangingPunct="1">
              <a:defRPr/>
            </a:pPr>
            <a:endParaRPr lang="en-US" altLang="en-US" sz="2800" smtClean="0"/>
          </a:p>
        </p:txBody>
      </p:sp>
      <p:pic>
        <p:nvPicPr>
          <p:cNvPr id="69636" name="Picture 7" descr="urethral anatomy"/>
          <p:cNvPicPr>
            <a:picLocks noGrp="1" noChangeAspect="1" noChangeArrowheads="1"/>
          </p:cNvPicPr>
          <p:nvPr>
            <p:ph sz="half" idx="1"/>
          </p:nvPr>
        </p:nvPicPr>
        <p:blipFill>
          <a:blip r:embed="rId2" cstate="print"/>
          <a:srcRect/>
          <a:stretch>
            <a:fillRect/>
          </a:stretch>
        </p:blipFill>
        <p:spPr>
          <a:xfrm>
            <a:off x="533400" y="1143000"/>
            <a:ext cx="4724400" cy="5715000"/>
          </a:xfr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pPr eaLnBrk="1" hangingPunct="1">
              <a:defRPr/>
            </a:pPr>
            <a:r>
              <a:rPr lang="en-US" altLang="en-US" smtClean="0"/>
              <a:t>Urethral Injuries</a:t>
            </a:r>
          </a:p>
        </p:txBody>
      </p:sp>
      <p:sp>
        <p:nvSpPr>
          <p:cNvPr id="356355" name="Rectangle 3"/>
          <p:cNvSpPr>
            <a:spLocks noGrp="1" noChangeArrowheads="1"/>
          </p:cNvSpPr>
          <p:nvPr>
            <p:ph type="body" idx="1"/>
          </p:nvPr>
        </p:nvSpPr>
        <p:spPr/>
        <p:txBody>
          <a:bodyPr/>
          <a:lstStyle/>
          <a:p>
            <a:pPr eaLnBrk="1" hangingPunct="1">
              <a:lnSpc>
                <a:spcPct val="90000"/>
              </a:lnSpc>
              <a:defRPr/>
            </a:pPr>
            <a:r>
              <a:rPr lang="en-US" altLang="en-US" sz="2800" smtClean="0"/>
              <a:t>10% of all injuries to GU system</a:t>
            </a:r>
          </a:p>
          <a:p>
            <a:pPr eaLnBrk="1" hangingPunct="1">
              <a:lnSpc>
                <a:spcPct val="90000"/>
              </a:lnSpc>
              <a:defRPr/>
            </a:pPr>
            <a:r>
              <a:rPr lang="en-US" altLang="en-US" sz="2800" smtClean="0"/>
              <a:t>Potentially most debilitating GU injury due to complications</a:t>
            </a:r>
          </a:p>
          <a:p>
            <a:pPr eaLnBrk="1" hangingPunct="1">
              <a:lnSpc>
                <a:spcPct val="90000"/>
              </a:lnSpc>
              <a:defRPr/>
            </a:pPr>
            <a:r>
              <a:rPr lang="en-US" altLang="en-US" sz="2800" smtClean="0"/>
              <a:t>Rare in women</a:t>
            </a:r>
          </a:p>
          <a:p>
            <a:pPr eaLnBrk="1" hangingPunct="1">
              <a:lnSpc>
                <a:spcPct val="90000"/>
              </a:lnSpc>
              <a:defRPr/>
            </a:pPr>
            <a:r>
              <a:rPr lang="en-US" altLang="en-US" sz="2800" smtClean="0"/>
              <a:t>Mechanism of Injury</a:t>
            </a:r>
          </a:p>
          <a:p>
            <a:pPr lvl="1" eaLnBrk="1" hangingPunct="1">
              <a:lnSpc>
                <a:spcPct val="90000"/>
              </a:lnSpc>
              <a:defRPr/>
            </a:pPr>
            <a:r>
              <a:rPr lang="en-US" altLang="en-US" sz="2400" smtClean="0"/>
              <a:t>Blunt trauma such as mvc, bike accidents, straddle mechanisms</a:t>
            </a:r>
          </a:p>
          <a:p>
            <a:pPr lvl="1" eaLnBrk="1" hangingPunct="1">
              <a:lnSpc>
                <a:spcPct val="90000"/>
              </a:lnSpc>
              <a:defRPr/>
            </a:pPr>
            <a:r>
              <a:rPr lang="en-US" altLang="en-US" sz="2400" smtClean="0"/>
              <a:t>Often associated with pelvic fractures</a:t>
            </a:r>
          </a:p>
          <a:p>
            <a:pPr lvl="1" eaLnBrk="1" hangingPunct="1">
              <a:lnSpc>
                <a:spcPct val="90000"/>
              </a:lnSpc>
              <a:defRPr/>
            </a:pPr>
            <a:r>
              <a:rPr lang="en-US" altLang="en-US" sz="2400" smtClean="0"/>
              <a:t>Rarely penetrating trauma</a:t>
            </a:r>
          </a:p>
          <a:p>
            <a:pPr lvl="1" eaLnBrk="1" hangingPunct="1">
              <a:lnSpc>
                <a:spcPct val="90000"/>
              </a:lnSpc>
              <a:defRPr/>
            </a:pPr>
            <a:r>
              <a:rPr lang="en-US" altLang="en-US" sz="2400" smtClean="0"/>
              <a:t>Occasionally iatrogenic</a:t>
            </a:r>
          </a:p>
          <a:p>
            <a:pPr eaLnBrk="1" hangingPunct="1">
              <a:lnSpc>
                <a:spcPct val="90000"/>
              </a:lnSpc>
              <a:defRPr/>
            </a:pPr>
            <a:endParaRPr lang="en-US" altLang="en-US" sz="280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Rectangle 4"/>
          <p:cNvSpPr>
            <a:spLocks noGrp="1" noChangeArrowheads="1"/>
          </p:cNvSpPr>
          <p:nvPr>
            <p:ph type="title"/>
          </p:nvPr>
        </p:nvSpPr>
        <p:spPr>
          <a:xfrm>
            <a:off x="-914400" y="-106362"/>
            <a:ext cx="10972800" cy="1173162"/>
          </a:xfrm>
        </p:spPr>
        <p:txBody>
          <a:bodyPr>
            <a:normAutofit/>
          </a:bodyPr>
          <a:lstStyle/>
          <a:p>
            <a:r>
              <a:rPr lang="en-US" dirty="0" smtClean="0"/>
              <a:t>Urethral Trauma Mechanism of Injury</a:t>
            </a:r>
          </a:p>
        </p:txBody>
      </p:sp>
      <p:sp>
        <p:nvSpPr>
          <p:cNvPr id="181253" name="Rectangle 5"/>
          <p:cNvSpPr>
            <a:spLocks noGrp="1" noChangeArrowheads="1"/>
          </p:cNvSpPr>
          <p:nvPr>
            <p:ph type="body" sz="half" idx="1"/>
          </p:nvPr>
        </p:nvSpPr>
        <p:spPr>
          <a:xfrm>
            <a:off x="381000" y="1371600"/>
            <a:ext cx="3886200" cy="4525963"/>
          </a:xfrm>
        </p:spPr>
        <p:txBody>
          <a:bodyPr/>
          <a:lstStyle/>
          <a:p>
            <a:pPr eaLnBrk="1" hangingPunct="1">
              <a:lnSpc>
                <a:spcPct val="90000"/>
              </a:lnSpc>
            </a:pPr>
            <a:r>
              <a:rPr lang="en-US" sz="2400" dirty="0" smtClean="0"/>
              <a:t>Posterior injury usually accompanies pelvic f</a:t>
            </a:r>
            <a:r>
              <a:rPr lang="tr-TR" sz="2400" dirty="0" err="1" smtClean="0"/>
              <a:t>ractures</a:t>
            </a:r>
            <a:endParaRPr lang="en-US" sz="2400" dirty="0" smtClean="0"/>
          </a:p>
          <a:p>
            <a:pPr eaLnBrk="1" hangingPunct="1">
              <a:lnSpc>
                <a:spcPct val="90000"/>
              </a:lnSpc>
            </a:pPr>
            <a:r>
              <a:rPr lang="en-US" sz="2400" dirty="0" smtClean="0"/>
              <a:t>Trauma to anterior urethra usually isolated</a:t>
            </a:r>
          </a:p>
          <a:p>
            <a:pPr eaLnBrk="1" hangingPunct="1">
              <a:lnSpc>
                <a:spcPct val="90000"/>
              </a:lnSpc>
            </a:pPr>
            <a:r>
              <a:rPr lang="en-US" sz="2400" dirty="0" smtClean="0"/>
              <a:t>Trauma to posterior urethra usually co-exists with damage to other structures</a:t>
            </a:r>
          </a:p>
          <a:p>
            <a:pPr eaLnBrk="1" hangingPunct="1">
              <a:lnSpc>
                <a:spcPct val="90000"/>
              </a:lnSpc>
            </a:pPr>
            <a:r>
              <a:rPr lang="en-US" sz="2400" dirty="0" smtClean="0"/>
              <a:t>Sudden deceleration injuries (bladder shears off urethra)</a:t>
            </a:r>
          </a:p>
          <a:p>
            <a:endParaRPr lang="en-US" sz="2400" dirty="0" smtClean="0"/>
          </a:p>
        </p:txBody>
      </p:sp>
      <p:graphicFrame>
        <p:nvGraphicFramePr>
          <p:cNvPr id="181255" name="Object 2"/>
          <p:cNvGraphicFramePr>
            <a:graphicFrameLocks noGrp="1" noChangeAspect="1"/>
          </p:cNvGraphicFramePr>
          <p:nvPr>
            <p:ph sz="half" idx="2"/>
            <p:extLst>
              <p:ext uri="{D42A27DB-BD31-4B8C-83A1-F6EECF244321}">
                <p14:modId xmlns:p14="http://schemas.microsoft.com/office/powerpoint/2010/main" val="3058300477"/>
              </p:ext>
            </p:extLst>
          </p:nvPr>
        </p:nvGraphicFramePr>
        <p:xfrm>
          <a:off x="4572000" y="1905000"/>
          <a:ext cx="4306888" cy="2874963"/>
        </p:xfrm>
        <a:graphic>
          <a:graphicData uri="http://schemas.openxmlformats.org/presentationml/2006/ole">
            <mc:AlternateContent xmlns:mc="http://schemas.openxmlformats.org/markup-compatibility/2006">
              <mc:Choice xmlns:v="urn:schemas-microsoft-com:vml" Requires="v">
                <p:oleObj spid="_x0000_s227360" name="Photo Editor Photo" r:id="rId4" imgW="3809524" imgH="2542857" progId="">
                  <p:embed/>
                </p:oleObj>
              </mc:Choice>
              <mc:Fallback>
                <p:oleObj name="Photo Editor Photo" r:id="rId4" imgW="3809524" imgH="2542857" progId="">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905000"/>
                        <a:ext cx="4306888" cy="2874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28390"/>
            <a:ext cx="8229600" cy="868362"/>
          </a:xfrm>
        </p:spPr>
        <p:txBody>
          <a:bodyPr>
            <a:normAutofit fontScale="90000"/>
          </a:bodyPr>
          <a:lstStyle/>
          <a:p>
            <a:pPr eaLnBrk="1" hangingPunct="1"/>
            <a:r>
              <a:rPr lang="en-US" sz="4000" dirty="0" smtClean="0"/>
              <a:t/>
            </a:r>
            <a:br>
              <a:rPr lang="en-US" sz="4000" dirty="0" smtClean="0"/>
            </a:br>
            <a:r>
              <a:rPr lang="en-US" sz="4000" dirty="0" smtClean="0"/>
              <a:t>Mechanism of Injury - Blunt</a:t>
            </a:r>
            <a:br>
              <a:rPr lang="en-US" sz="4000" dirty="0" smtClean="0"/>
            </a:br>
            <a:endParaRPr lang="en-US" sz="4000" dirty="0" smtClean="0"/>
          </a:p>
        </p:txBody>
      </p:sp>
      <p:sp>
        <p:nvSpPr>
          <p:cNvPr id="7171" name="Rectangle 3"/>
          <p:cNvSpPr>
            <a:spLocks noGrp="1" noChangeArrowheads="1"/>
          </p:cNvSpPr>
          <p:nvPr>
            <p:ph idx="1"/>
          </p:nvPr>
        </p:nvSpPr>
        <p:spPr>
          <a:xfrm>
            <a:off x="2123728" y="1639341"/>
            <a:ext cx="5472608" cy="4525963"/>
          </a:xfrm>
        </p:spPr>
        <p:txBody>
          <a:bodyPr>
            <a:normAutofit/>
          </a:bodyPr>
          <a:lstStyle/>
          <a:p>
            <a:pPr eaLnBrk="1" hangingPunct="1"/>
            <a:r>
              <a:rPr lang="en-US" dirty="0" smtClean="0"/>
              <a:t>Suspect some type of renal injury if fractures of the posterior ribs or lumbar vertebrae are present </a:t>
            </a:r>
          </a:p>
          <a:p>
            <a:pPr eaLnBrk="1" hangingPunct="1"/>
            <a:r>
              <a:rPr lang="en-US" dirty="0" smtClean="0"/>
              <a:t>Acceleration -Deceleration forces may cause damage to the renal vasculature  </a:t>
            </a:r>
          </a:p>
          <a:p>
            <a:pPr eaLnBrk="1" hangingPunct="1"/>
            <a:endParaRPr lang="en-US" dirty="0" smtClean="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381000" y="-166464"/>
            <a:ext cx="10058400" cy="1219200"/>
          </a:xfrm>
          <a:noFill/>
        </p:spPr>
        <p:txBody>
          <a:bodyPr lIns="0" rIns="0" bIns="0" anchor="b">
            <a:normAutofit/>
          </a:bodyPr>
          <a:lstStyle/>
          <a:p>
            <a:pPr eaLnBrk="1" hangingPunct="1"/>
            <a:r>
              <a:rPr lang="en-US" sz="3400" dirty="0" smtClean="0"/>
              <a:t>Signs and Symptoms of Urethral Trauma</a:t>
            </a:r>
          </a:p>
        </p:txBody>
      </p:sp>
      <p:sp>
        <p:nvSpPr>
          <p:cNvPr id="7" name="TextBox 6"/>
          <p:cNvSpPr txBox="1"/>
          <p:nvPr/>
        </p:nvSpPr>
        <p:spPr>
          <a:xfrm>
            <a:off x="609600" y="1142999"/>
            <a:ext cx="3657600" cy="369332"/>
          </a:xfrm>
          <a:prstGeom prst="rect">
            <a:avLst/>
          </a:prstGeom>
          <a:noFill/>
        </p:spPr>
        <p:txBody>
          <a:bodyPr wrap="square" rtlCol="0">
            <a:spAutoFit/>
          </a:bodyPr>
          <a:lstStyle/>
          <a:p>
            <a:pPr marL="457200" indent="-457200">
              <a:buFont typeface="Arial" pitchFamily="34" charset="0"/>
              <a:buChar char="•"/>
            </a:pPr>
            <a:endParaRPr lang="en-US" dirty="0"/>
          </a:p>
        </p:txBody>
      </p:sp>
      <p:sp>
        <p:nvSpPr>
          <p:cNvPr id="9" name="Rectangle 3"/>
          <p:cNvSpPr>
            <a:spLocks noGrp="1" noChangeArrowheads="1"/>
          </p:cNvSpPr>
          <p:nvPr>
            <p:ph sz="half" idx="1"/>
          </p:nvPr>
        </p:nvSpPr>
        <p:spPr>
          <a:xfrm>
            <a:off x="457200" y="1600201"/>
            <a:ext cx="4038600" cy="4267200"/>
          </a:xfr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5400000" scaled="1"/>
            <a:tileRect/>
          </a:gradFill>
          <a:ln>
            <a:solidFill>
              <a:schemeClr val="accent2">
                <a:lumMod val="40000"/>
                <a:lumOff val="60000"/>
              </a:schemeClr>
            </a:solidFill>
          </a:ln>
        </p:spPr>
        <p:style>
          <a:lnRef idx="0">
            <a:schemeClr val="accent3"/>
          </a:lnRef>
          <a:fillRef idx="3">
            <a:schemeClr val="accent3"/>
          </a:fillRef>
          <a:effectRef idx="3">
            <a:schemeClr val="accent3"/>
          </a:effectRef>
          <a:fontRef idx="minor">
            <a:schemeClr val="lt1"/>
          </a:fontRef>
        </p:style>
        <p:txBody>
          <a:bodyPr>
            <a:normAutofit/>
          </a:bodyPr>
          <a:lstStyle/>
          <a:p>
            <a:pPr>
              <a:buFont typeface="Arial" pitchFamily="34" charset="0"/>
              <a:buChar char="•"/>
            </a:pPr>
            <a:r>
              <a:rPr lang="en-US" sz="2400" dirty="0">
                <a:solidFill>
                  <a:schemeClr val="tx1"/>
                </a:solidFill>
                <a:latin typeface="Arial" pitchFamily="34" charset="0"/>
                <a:cs typeface="Arial" pitchFamily="34" charset="0"/>
              </a:rPr>
              <a:t>Suprapubic pain</a:t>
            </a:r>
          </a:p>
          <a:p>
            <a:pPr>
              <a:buFont typeface="Arial" pitchFamily="34" charset="0"/>
              <a:buChar char="•"/>
            </a:pPr>
            <a:r>
              <a:rPr lang="en-US" sz="2400" dirty="0">
                <a:solidFill>
                  <a:schemeClr val="tx1"/>
                </a:solidFill>
                <a:latin typeface="Arial" pitchFamily="34" charset="0"/>
                <a:cs typeface="Arial" pitchFamily="34" charset="0"/>
              </a:rPr>
              <a:t>Urge to urinate but are unable </a:t>
            </a:r>
          </a:p>
          <a:p>
            <a:pPr>
              <a:buFont typeface="Arial" pitchFamily="34" charset="0"/>
              <a:buChar char="•"/>
            </a:pPr>
            <a:r>
              <a:rPr lang="en-US" sz="2400" dirty="0">
                <a:solidFill>
                  <a:schemeClr val="tx1"/>
                </a:solidFill>
                <a:latin typeface="Arial" pitchFamily="34" charset="0"/>
                <a:cs typeface="Arial" pitchFamily="34" charset="0"/>
              </a:rPr>
              <a:t>Hematuria (may be microscopic)</a:t>
            </a:r>
          </a:p>
          <a:p>
            <a:pPr>
              <a:buFont typeface="Arial" pitchFamily="34" charset="0"/>
              <a:buChar char="•"/>
            </a:pPr>
            <a:r>
              <a:rPr lang="en-US" sz="2400" dirty="0">
                <a:solidFill>
                  <a:schemeClr val="tx1"/>
                </a:solidFill>
                <a:latin typeface="Arial" pitchFamily="34" charset="0"/>
                <a:cs typeface="Arial" pitchFamily="34" charset="0"/>
              </a:rPr>
              <a:t>Blood at external meatus</a:t>
            </a:r>
          </a:p>
          <a:p>
            <a:pPr>
              <a:buFont typeface="Arial" pitchFamily="34" charset="0"/>
              <a:buChar char="•"/>
            </a:pPr>
            <a:r>
              <a:rPr lang="en-US" sz="2400" dirty="0">
                <a:solidFill>
                  <a:schemeClr val="tx1"/>
                </a:solidFill>
                <a:latin typeface="Arial" pitchFamily="34" charset="0"/>
                <a:cs typeface="Arial" pitchFamily="34" charset="0"/>
              </a:rPr>
              <a:t>Perineal </a:t>
            </a:r>
            <a:r>
              <a:rPr lang="en-US" sz="2400" dirty="0" smtClean="0">
                <a:solidFill>
                  <a:schemeClr val="tx1"/>
                </a:solidFill>
                <a:latin typeface="Arial" pitchFamily="34" charset="0"/>
                <a:cs typeface="Arial" pitchFamily="34" charset="0"/>
              </a:rPr>
              <a:t>butterfly </a:t>
            </a:r>
            <a:r>
              <a:rPr lang="tr-TR" sz="2400" dirty="0" err="1" smtClean="0">
                <a:solidFill>
                  <a:schemeClr val="tx1"/>
                </a:solidFill>
                <a:latin typeface="Arial" pitchFamily="34" charset="0"/>
                <a:cs typeface="Arial" pitchFamily="34" charset="0"/>
              </a:rPr>
              <a:t>eritem</a:t>
            </a:r>
            <a:endParaRPr lang="en-US" sz="2400" dirty="0">
              <a:solidFill>
                <a:schemeClr val="tx1"/>
              </a:solidFill>
              <a:latin typeface="Arial" pitchFamily="34" charset="0"/>
              <a:cs typeface="Arial" pitchFamily="34" charset="0"/>
            </a:endParaRPr>
          </a:p>
          <a:p>
            <a:endParaRPr lang="en-US" sz="2400" dirty="0"/>
          </a:p>
          <a:p>
            <a:endParaRPr lang="en-US" sz="3200" b="1" dirty="0"/>
          </a:p>
          <a:p>
            <a:endParaRPr lang="en-US" sz="3200" b="1" dirty="0"/>
          </a:p>
          <a:p>
            <a:endParaRPr lang="en-US" sz="3200" b="1" dirty="0"/>
          </a:p>
          <a:p>
            <a:endParaRPr lang="en-US" sz="3200" b="1" dirty="0"/>
          </a:p>
          <a:p>
            <a:pPr>
              <a:buFontTx/>
              <a:buNone/>
            </a:pPr>
            <a:endParaRPr lang="en-US" sz="3200" dirty="0" smtClean="0">
              <a:latin typeface="Arial" pitchFamily="34" charset="0"/>
              <a:cs typeface="Arial" pitchFamily="34" charset="0"/>
            </a:endParaRPr>
          </a:p>
          <a:p>
            <a:pPr lvl="1"/>
            <a:endParaRPr lang="en-US" sz="2000" dirty="0" smtClean="0">
              <a:latin typeface="Arial" pitchFamily="34" charset="0"/>
              <a:cs typeface="Arial" pitchFamily="34" charset="0"/>
            </a:endParaRPr>
          </a:p>
          <a:p>
            <a:pPr lvl="1"/>
            <a:endParaRPr lang="en-US" sz="2000" dirty="0" smtClean="0">
              <a:latin typeface="Arial" pitchFamily="34" charset="0"/>
              <a:cs typeface="Arial" pitchFamily="34" charset="0"/>
            </a:endParaRPr>
          </a:p>
          <a:p>
            <a:pPr lvl="1"/>
            <a:endParaRPr lang="en-US" sz="2000" dirty="0" smtClean="0">
              <a:latin typeface="Arial" pitchFamily="34" charset="0"/>
              <a:cs typeface="Arial" pitchFamily="34" charset="0"/>
            </a:endParaRPr>
          </a:p>
        </p:txBody>
      </p:sp>
      <p:sp>
        <p:nvSpPr>
          <p:cNvPr id="10" name="Rectangle 4"/>
          <p:cNvSpPr txBox="1">
            <a:spLocks noChangeArrowheads="1"/>
          </p:cNvSpPr>
          <p:nvPr/>
        </p:nvSpPr>
        <p:spPr>
          <a:xfrm>
            <a:off x="4648200" y="1600200"/>
            <a:ext cx="4191000" cy="4267200"/>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5400000" scaled="1"/>
            <a:tileRect/>
          </a:gradFill>
        </p:spPr>
        <p:style>
          <a:lnRef idx="0">
            <a:schemeClr val="accent1"/>
          </a:lnRef>
          <a:fillRef idx="3">
            <a:schemeClr val="accent1"/>
          </a:fillRef>
          <a:effectRef idx="3">
            <a:schemeClr val="accent1"/>
          </a:effectRef>
          <a:fontRef idx="minor">
            <a:schemeClr val="lt1"/>
          </a:fontRef>
        </p:style>
        <p:txBody>
          <a:bodyPr>
            <a:noAutofit/>
          </a:bodyPr>
          <a:lstStyle>
            <a:lvl1pPr marL="457200" indent="-457200" algn="l" rtl="0" eaLnBrk="0" fontAlgn="base" hangingPunct="0">
              <a:spcBef>
                <a:spcPct val="20000"/>
              </a:spcBef>
              <a:spcAft>
                <a:spcPct val="0"/>
              </a:spcAft>
              <a:buFont typeface="Arial" charset="0"/>
              <a:buChar char="•"/>
              <a:defRPr sz="3200">
                <a:solidFill>
                  <a:schemeClr val="lt1"/>
                </a:solidFill>
                <a:latin typeface="+mn-lt"/>
                <a:ea typeface="+mn-ea"/>
                <a:cs typeface="+mn-cs"/>
              </a:defRPr>
            </a:lvl1pPr>
            <a:lvl2pPr marL="914400" indent="-457200" algn="l" rtl="0" eaLnBrk="0" fontAlgn="base" hangingPunct="0">
              <a:spcBef>
                <a:spcPct val="20000"/>
              </a:spcBef>
              <a:spcAft>
                <a:spcPct val="0"/>
              </a:spcAft>
              <a:buFont typeface="Arial" charset="0"/>
              <a:buChar char="•"/>
              <a:defRPr sz="2800">
                <a:solidFill>
                  <a:schemeClr val="lt1"/>
                </a:solidFill>
                <a:latin typeface="+mn-lt"/>
                <a:ea typeface="+mn-ea"/>
                <a:cs typeface="+mn-cs"/>
              </a:defRPr>
            </a:lvl2pPr>
            <a:lvl3pPr marL="1257300" indent="-342900" algn="l" rtl="0" eaLnBrk="0" fontAlgn="base" hangingPunct="0">
              <a:spcBef>
                <a:spcPct val="20000"/>
              </a:spcBef>
              <a:spcAft>
                <a:spcPct val="0"/>
              </a:spcAft>
              <a:buFont typeface="Arial" charset="0"/>
              <a:buChar char="•"/>
              <a:defRPr sz="2400">
                <a:solidFill>
                  <a:schemeClr val="lt1"/>
                </a:solidFill>
                <a:latin typeface="+mn-lt"/>
                <a:ea typeface="+mn-ea"/>
                <a:cs typeface="+mn-cs"/>
              </a:defRPr>
            </a:lvl3pPr>
            <a:lvl4pPr marL="1714500" indent="-342900" algn="l" rtl="0" eaLnBrk="0" fontAlgn="base" hangingPunct="0">
              <a:spcBef>
                <a:spcPct val="20000"/>
              </a:spcBef>
              <a:spcAft>
                <a:spcPct val="0"/>
              </a:spcAft>
              <a:buFont typeface="Arial" charset="0"/>
              <a:buChar char="•"/>
              <a:defRPr sz="2000">
                <a:solidFill>
                  <a:schemeClr val="lt1"/>
                </a:solidFill>
                <a:latin typeface="+mn-lt"/>
                <a:ea typeface="+mn-ea"/>
                <a:cs typeface="+mn-cs"/>
              </a:defRPr>
            </a:lvl4pPr>
            <a:lvl5pPr marL="2171700" indent="-342900" algn="l" rtl="0" eaLnBrk="0" fontAlgn="base" hangingPunct="0">
              <a:spcBef>
                <a:spcPct val="20000"/>
              </a:spcBef>
              <a:spcAft>
                <a:spcPct val="0"/>
              </a:spcAft>
              <a:buFont typeface="Arial" charset="0"/>
              <a:buChar char="•"/>
              <a:defRPr sz="2000">
                <a:solidFill>
                  <a:schemeClr val="lt1"/>
                </a:solidFill>
                <a:latin typeface="+mn-lt"/>
                <a:ea typeface="+mn-ea"/>
                <a:cs typeface="+mn-cs"/>
              </a:defRPr>
            </a:lvl5pPr>
            <a:lvl6pPr marL="2514600" indent="-228600" algn="l" rtl="0" fontAlgn="base">
              <a:spcBef>
                <a:spcPct val="20000"/>
              </a:spcBef>
              <a:spcAft>
                <a:spcPct val="0"/>
              </a:spcAft>
              <a:buClr>
                <a:srgbClr val="0089CD"/>
              </a:buClr>
              <a:buChar char="»"/>
              <a:defRPr sz="2000">
                <a:solidFill>
                  <a:schemeClr val="lt1"/>
                </a:solidFill>
                <a:latin typeface="+mn-lt"/>
                <a:ea typeface="+mn-ea"/>
                <a:cs typeface="+mn-cs"/>
              </a:defRPr>
            </a:lvl6pPr>
            <a:lvl7pPr marL="2971800" indent="-228600" algn="l" rtl="0" fontAlgn="base">
              <a:spcBef>
                <a:spcPct val="20000"/>
              </a:spcBef>
              <a:spcAft>
                <a:spcPct val="0"/>
              </a:spcAft>
              <a:buClr>
                <a:srgbClr val="0089CD"/>
              </a:buClr>
              <a:buChar char="»"/>
              <a:defRPr sz="2000">
                <a:solidFill>
                  <a:schemeClr val="lt1"/>
                </a:solidFill>
                <a:latin typeface="+mn-lt"/>
                <a:ea typeface="+mn-ea"/>
                <a:cs typeface="+mn-cs"/>
              </a:defRPr>
            </a:lvl7pPr>
            <a:lvl8pPr marL="3429000" indent="-228600" algn="l" rtl="0" fontAlgn="base">
              <a:spcBef>
                <a:spcPct val="20000"/>
              </a:spcBef>
              <a:spcAft>
                <a:spcPct val="0"/>
              </a:spcAft>
              <a:buClr>
                <a:srgbClr val="0089CD"/>
              </a:buClr>
              <a:buChar char="»"/>
              <a:defRPr sz="2000">
                <a:solidFill>
                  <a:schemeClr val="lt1"/>
                </a:solidFill>
                <a:latin typeface="+mn-lt"/>
                <a:ea typeface="+mn-ea"/>
                <a:cs typeface="+mn-cs"/>
              </a:defRPr>
            </a:lvl8pPr>
            <a:lvl9pPr marL="3886200" indent="-228600" algn="l" rtl="0" fontAlgn="base">
              <a:spcBef>
                <a:spcPct val="20000"/>
              </a:spcBef>
              <a:spcAft>
                <a:spcPct val="0"/>
              </a:spcAft>
              <a:buClr>
                <a:srgbClr val="0089CD"/>
              </a:buClr>
              <a:buChar char="»"/>
              <a:defRPr sz="2000">
                <a:solidFill>
                  <a:schemeClr val="lt1"/>
                </a:solidFill>
                <a:latin typeface="+mn-lt"/>
                <a:ea typeface="+mn-ea"/>
                <a:cs typeface="+mn-cs"/>
              </a:defRPr>
            </a:lvl9pPr>
          </a:lstStyle>
          <a:p>
            <a:pPr>
              <a:buFont typeface="Arial" pitchFamily="34" charset="0"/>
              <a:buChar char="•"/>
            </a:pPr>
            <a:r>
              <a:rPr lang="en-US" sz="2600" dirty="0">
                <a:solidFill>
                  <a:schemeClr val="tx1"/>
                </a:solidFill>
                <a:latin typeface="Arial" pitchFamily="34" charset="0"/>
                <a:cs typeface="Arial" pitchFamily="34" charset="0"/>
              </a:rPr>
              <a:t>Scrotal Hematoma</a:t>
            </a:r>
          </a:p>
          <a:p>
            <a:pPr>
              <a:buFont typeface="Arial" pitchFamily="34" charset="0"/>
              <a:buChar char="•"/>
            </a:pPr>
            <a:r>
              <a:rPr lang="en-US" sz="2600" dirty="0">
                <a:solidFill>
                  <a:schemeClr val="tx1"/>
                </a:solidFill>
                <a:latin typeface="Arial" pitchFamily="34" charset="0"/>
                <a:cs typeface="Arial" pitchFamily="34" charset="0"/>
              </a:rPr>
              <a:t>Rebound </a:t>
            </a:r>
            <a:r>
              <a:rPr lang="en-US" sz="2600" dirty="0" smtClean="0">
                <a:solidFill>
                  <a:schemeClr val="tx1"/>
                </a:solidFill>
                <a:latin typeface="Arial" pitchFamily="34" charset="0"/>
                <a:cs typeface="Arial" pitchFamily="34" charset="0"/>
              </a:rPr>
              <a:t>tenderness</a:t>
            </a:r>
            <a:endParaRPr lang="tr-TR" sz="2600" dirty="0" smtClean="0">
              <a:solidFill>
                <a:schemeClr val="tx1"/>
              </a:solidFill>
              <a:latin typeface="Arial" pitchFamily="34" charset="0"/>
              <a:cs typeface="Arial" pitchFamily="34" charset="0"/>
            </a:endParaRPr>
          </a:p>
          <a:p>
            <a:pPr>
              <a:buFont typeface="Arial" pitchFamily="34" charset="0"/>
              <a:buChar char="•"/>
            </a:pPr>
            <a:r>
              <a:rPr lang="en-US" sz="2600" dirty="0" smtClean="0">
                <a:solidFill>
                  <a:schemeClr val="tx1"/>
                </a:solidFill>
                <a:latin typeface="Arial" pitchFamily="34" charset="0"/>
                <a:cs typeface="Arial" pitchFamily="34" charset="0"/>
              </a:rPr>
              <a:t>Abdominal </a:t>
            </a:r>
            <a:r>
              <a:rPr lang="en-US" sz="2600" dirty="0">
                <a:solidFill>
                  <a:schemeClr val="tx1"/>
                </a:solidFill>
                <a:latin typeface="Arial" pitchFamily="34" charset="0"/>
                <a:cs typeface="Arial" pitchFamily="34" charset="0"/>
              </a:rPr>
              <a:t>wall muscle </a:t>
            </a:r>
            <a:r>
              <a:rPr lang="en-US" sz="2600" dirty="0" smtClean="0">
                <a:solidFill>
                  <a:schemeClr val="tx1"/>
                </a:solidFill>
                <a:latin typeface="Arial" pitchFamily="34" charset="0"/>
                <a:cs typeface="Arial" pitchFamily="34" charset="0"/>
              </a:rPr>
              <a:t>rigidity </a:t>
            </a:r>
            <a:endParaRPr lang="en-US" sz="2600" dirty="0">
              <a:solidFill>
                <a:schemeClr val="tx1"/>
              </a:solidFill>
              <a:latin typeface="Arial" pitchFamily="34" charset="0"/>
              <a:cs typeface="Arial" pitchFamily="34" charset="0"/>
            </a:endParaRPr>
          </a:p>
          <a:p>
            <a:pPr>
              <a:buFont typeface="Arial" pitchFamily="34" charset="0"/>
              <a:buChar char="•"/>
            </a:pPr>
            <a:r>
              <a:rPr lang="en-US" sz="2600" dirty="0" smtClean="0">
                <a:solidFill>
                  <a:schemeClr val="tx1"/>
                </a:solidFill>
                <a:latin typeface="Arial" pitchFamily="34" charset="0"/>
                <a:cs typeface="Arial" pitchFamily="34" charset="0"/>
              </a:rPr>
              <a:t>Displaced </a:t>
            </a:r>
            <a:r>
              <a:rPr lang="en-US" sz="2600" dirty="0">
                <a:solidFill>
                  <a:schemeClr val="tx1"/>
                </a:solidFill>
                <a:latin typeface="Arial" pitchFamily="34" charset="0"/>
                <a:cs typeface="Arial" pitchFamily="34" charset="0"/>
              </a:rPr>
              <a:t>prostate gland </a:t>
            </a:r>
            <a:r>
              <a:rPr lang="en-US" sz="2600" dirty="0" smtClean="0">
                <a:solidFill>
                  <a:schemeClr val="tx1"/>
                </a:solidFill>
                <a:latin typeface="Arial" pitchFamily="34" charset="0"/>
                <a:cs typeface="Arial" pitchFamily="34" charset="0"/>
              </a:rPr>
              <a:t>during </a:t>
            </a:r>
            <a:r>
              <a:rPr lang="en-US" sz="2600" dirty="0">
                <a:solidFill>
                  <a:schemeClr val="tx1"/>
                </a:solidFill>
                <a:latin typeface="Arial" pitchFamily="34" charset="0"/>
                <a:cs typeface="Arial" pitchFamily="34" charset="0"/>
              </a:rPr>
              <a:t>rectal exam  </a:t>
            </a:r>
          </a:p>
          <a:p>
            <a:endParaRPr lang="en-US" sz="2400" dirty="0" smtClean="0"/>
          </a:p>
          <a:p>
            <a:endParaRPr lang="en-US" sz="2400" dirty="0" smtClean="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0242" name="Picture 2" descr="D:\gordon\page 3 slide 7.jpg"/>
          <p:cNvPicPr>
            <a:picLocks noChangeAspect="1" noChangeArrowheads="1"/>
          </p:cNvPicPr>
          <p:nvPr/>
        </p:nvPicPr>
        <p:blipFill>
          <a:blip r:embed="rId2" cstate="print"/>
          <a:srcRect/>
          <a:stretch>
            <a:fillRect/>
          </a:stretch>
        </p:blipFill>
        <p:spPr bwMode="auto">
          <a:xfrm>
            <a:off x="1752600" y="990600"/>
            <a:ext cx="6248400" cy="4953000"/>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152400" y="0"/>
            <a:ext cx="8991600" cy="1143000"/>
          </a:xfrm>
        </p:spPr>
        <p:txBody>
          <a:bodyPr>
            <a:normAutofit/>
          </a:bodyPr>
          <a:lstStyle/>
          <a:p>
            <a:r>
              <a:rPr lang="en-US" dirty="0" smtClean="0"/>
              <a:t>Physical Assessment</a:t>
            </a:r>
          </a:p>
        </p:txBody>
      </p:sp>
      <p:sp>
        <p:nvSpPr>
          <p:cNvPr id="209923" name="Rectangle 3"/>
          <p:cNvSpPr>
            <a:spLocks noGrp="1" noChangeArrowheads="1"/>
          </p:cNvSpPr>
          <p:nvPr>
            <p:ph idx="1"/>
          </p:nvPr>
        </p:nvSpPr>
        <p:spPr>
          <a:xfrm>
            <a:off x="457200" y="1676400"/>
            <a:ext cx="3962400" cy="4267200"/>
          </a:xfrm>
        </p:spPr>
        <p:txBody>
          <a:bodyPr>
            <a:normAutofit fontScale="70000" lnSpcReduction="20000"/>
          </a:bodyPr>
          <a:lstStyle/>
          <a:p>
            <a:r>
              <a:rPr lang="en-US" sz="5100" b="1" dirty="0" smtClean="0"/>
              <a:t>Perineal area</a:t>
            </a:r>
          </a:p>
          <a:p>
            <a:pPr lvl="1"/>
            <a:r>
              <a:rPr lang="en-US" sz="5100" dirty="0" smtClean="0"/>
              <a:t>Bleeding from urinary meatus</a:t>
            </a:r>
          </a:p>
          <a:p>
            <a:pPr lvl="1"/>
            <a:r>
              <a:rPr lang="en-US" sz="5100" dirty="0" smtClean="0"/>
              <a:t>Butterfly pattern ecchymosis</a:t>
            </a:r>
          </a:p>
          <a:p>
            <a:pPr lvl="1"/>
            <a:r>
              <a:rPr lang="en-US" sz="5100" dirty="0" smtClean="0"/>
              <a:t>Scrotal edema</a:t>
            </a:r>
          </a:p>
          <a:p>
            <a:pPr lvl="1"/>
            <a:endParaRPr lang="en-US" sz="1400" dirty="0" smtClean="0"/>
          </a:p>
        </p:txBody>
      </p:sp>
      <p:pic>
        <p:nvPicPr>
          <p:cNvPr id="6" name="Picture 5" descr="butterfly sign pelvic fracture.jpg"/>
          <p:cNvPicPr>
            <a:picLocks noChangeAspect="1"/>
          </p:cNvPicPr>
          <p:nvPr/>
        </p:nvPicPr>
        <p:blipFill>
          <a:blip r:embed="rId3" cstate="print"/>
          <a:stretch>
            <a:fillRect/>
          </a:stretch>
        </p:blipFill>
        <p:spPr>
          <a:xfrm>
            <a:off x="4876799" y="1676400"/>
            <a:ext cx="3483643" cy="4114800"/>
          </a:xfrm>
          <a:prstGeom prst="rect">
            <a:avLst/>
          </a:prstGeom>
          <a:ln w="19050">
            <a:solidFill>
              <a:schemeClr val="tx1"/>
            </a:solidFill>
          </a:ln>
        </p:spPr>
      </p:pic>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defRPr/>
            </a:pPr>
            <a:r>
              <a:rPr lang="en-US" altLang="en-US" smtClean="0"/>
              <a:t>Posterior Urethral Injuries</a:t>
            </a:r>
          </a:p>
        </p:txBody>
      </p:sp>
      <p:sp>
        <p:nvSpPr>
          <p:cNvPr id="201731" name="Rectangle 3"/>
          <p:cNvSpPr>
            <a:spLocks noGrp="1" noChangeArrowheads="1"/>
          </p:cNvSpPr>
          <p:nvPr>
            <p:ph type="body" sz="half" idx="2"/>
          </p:nvPr>
        </p:nvSpPr>
        <p:spPr/>
        <p:txBody>
          <a:bodyPr/>
          <a:lstStyle/>
          <a:p>
            <a:pPr eaLnBrk="1" hangingPunct="1">
              <a:defRPr/>
            </a:pPr>
            <a:r>
              <a:rPr lang="en-US" altLang="en-US" sz="2400" smtClean="0"/>
              <a:t>80-90% occur in combination with pelvic fracture</a:t>
            </a:r>
          </a:p>
          <a:p>
            <a:pPr eaLnBrk="1" hangingPunct="1">
              <a:defRPr/>
            </a:pPr>
            <a:r>
              <a:rPr lang="en-US" altLang="en-US" sz="2400" smtClean="0"/>
              <a:t>10-25% of pelvic ring fractures disrupt posterior urethra as puboprostatic ligaments are torn or stretched</a:t>
            </a:r>
          </a:p>
          <a:p>
            <a:pPr eaLnBrk="1" hangingPunct="1">
              <a:defRPr/>
            </a:pPr>
            <a:r>
              <a:rPr lang="en-US" altLang="en-US" sz="2400" smtClean="0"/>
              <a:t>Associated with bladder injuries and vaginal lacerations</a:t>
            </a:r>
          </a:p>
        </p:txBody>
      </p:sp>
      <p:pic>
        <p:nvPicPr>
          <p:cNvPr id="70661" name="Picture 3" descr="photo2"/>
          <p:cNvPicPr>
            <a:picLocks noChangeAspect="1" noChangeArrowheads="1"/>
          </p:cNvPicPr>
          <p:nvPr/>
        </p:nvPicPr>
        <p:blipFill>
          <a:blip r:embed="rId2" cstate="print"/>
          <a:srcRect/>
          <a:stretch>
            <a:fillRect/>
          </a:stretch>
        </p:blipFill>
        <p:spPr bwMode="auto">
          <a:xfrm>
            <a:off x="228600" y="1524000"/>
            <a:ext cx="3492500" cy="47482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defRPr/>
            </a:pPr>
            <a:r>
              <a:rPr lang="en-US" altLang="en-US" smtClean="0"/>
              <a:t>Anterior Urethral Disruption</a:t>
            </a:r>
          </a:p>
        </p:txBody>
      </p:sp>
      <p:sp>
        <p:nvSpPr>
          <p:cNvPr id="200706" name="Rectangle 2"/>
          <p:cNvSpPr>
            <a:spLocks noGrp="1" noChangeArrowheads="1"/>
          </p:cNvSpPr>
          <p:nvPr>
            <p:ph type="body" sz="half" idx="1"/>
          </p:nvPr>
        </p:nvSpPr>
        <p:spPr/>
        <p:txBody>
          <a:bodyPr/>
          <a:lstStyle/>
          <a:p>
            <a:pPr eaLnBrk="1" hangingPunct="1">
              <a:lnSpc>
                <a:spcPct val="80000"/>
              </a:lnSpc>
              <a:buFont typeface="Wingdings" pitchFamily="2" charset="2"/>
              <a:buNone/>
              <a:defRPr/>
            </a:pPr>
            <a:r>
              <a:rPr lang="en-US" altLang="en-US" sz="2400" dirty="0" smtClean="0"/>
              <a:t>Usually due to direct blunt force trauma such as saddle injury</a:t>
            </a:r>
          </a:p>
          <a:p>
            <a:pPr eaLnBrk="1" hangingPunct="1">
              <a:lnSpc>
                <a:spcPct val="80000"/>
              </a:lnSpc>
              <a:buFont typeface="Wingdings" pitchFamily="2" charset="2"/>
              <a:buNone/>
              <a:defRPr/>
            </a:pPr>
            <a:r>
              <a:rPr lang="en-US" altLang="en-US" sz="2400" dirty="0" smtClean="0"/>
              <a:t>Does not cause high riding prostate as injury is below the urogenital diaphragm</a:t>
            </a:r>
          </a:p>
          <a:p>
            <a:pPr eaLnBrk="1" hangingPunct="1">
              <a:lnSpc>
                <a:spcPct val="80000"/>
              </a:lnSpc>
              <a:buFont typeface="Wingdings" pitchFamily="2" charset="2"/>
              <a:buNone/>
              <a:defRPr/>
            </a:pPr>
            <a:r>
              <a:rPr lang="en-US" altLang="en-US" sz="2400" dirty="0" smtClean="0"/>
              <a:t>Ureteral injury present in 10-38% of penile fractures</a:t>
            </a:r>
          </a:p>
        </p:txBody>
      </p:sp>
      <p:pic>
        <p:nvPicPr>
          <p:cNvPr id="71685" name="Picture 3" descr="photo3"/>
          <p:cNvPicPr>
            <a:picLocks noChangeAspect="1" noChangeArrowheads="1"/>
          </p:cNvPicPr>
          <p:nvPr/>
        </p:nvPicPr>
        <p:blipFill>
          <a:blip r:embed="rId2" cstate="print"/>
          <a:srcRect/>
          <a:stretch>
            <a:fillRect/>
          </a:stretch>
        </p:blipFill>
        <p:spPr bwMode="auto">
          <a:xfrm>
            <a:off x="4800600" y="1600200"/>
            <a:ext cx="3673475" cy="45418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itle 1"/>
          <p:cNvSpPr>
            <a:spLocks noGrp="1"/>
          </p:cNvSpPr>
          <p:nvPr>
            <p:ph type="title" idx="4294967295"/>
          </p:nvPr>
        </p:nvSpPr>
        <p:spPr>
          <a:xfrm>
            <a:off x="457200" y="116632"/>
            <a:ext cx="8229600" cy="936104"/>
          </a:xfrm>
        </p:spPr>
        <p:txBody>
          <a:bodyPr lIns="0" rIns="0" bIns="0" anchor="b">
            <a:normAutofit fontScale="90000"/>
          </a:bodyPr>
          <a:lstStyle/>
          <a:p>
            <a:r>
              <a:rPr lang="en-US" dirty="0" smtClean="0"/>
              <a:t>Urethral Injury Scale</a:t>
            </a:r>
            <a:r>
              <a:rPr lang="tr-TR" dirty="0" smtClean="0"/>
              <a:t/>
            </a:r>
            <a:br>
              <a:rPr lang="tr-TR" dirty="0" smtClean="0"/>
            </a:br>
            <a:r>
              <a:rPr lang="en-US" altLang="en-US" sz="2700" b="1" dirty="0"/>
              <a:t>American Association for the Surgery of Trauma</a:t>
            </a:r>
            <a:endParaRPr lang="en-US" sz="2700" dirty="0" smtClean="0"/>
          </a:p>
        </p:txBody>
      </p:sp>
      <p:graphicFrame>
        <p:nvGraphicFramePr>
          <p:cNvPr id="303107" name="Group 3"/>
          <p:cNvGraphicFramePr>
            <a:graphicFrameLocks noGrp="1"/>
          </p:cNvGraphicFramePr>
          <p:nvPr>
            <p:ph idx="4294967295"/>
            <p:extLst>
              <p:ext uri="{D42A27DB-BD31-4B8C-83A1-F6EECF244321}">
                <p14:modId xmlns:p14="http://schemas.microsoft.com/office/powerpoint/2010/main" val="2904892071"/>
              </p:ext>
            </p:extLst>
          </p:nvPr>
        </p:nvGraphicFramePr>
        <p:xfrm>
          <a:off x="780016" y="1196752"/>
          <a:ext cx="7935416" cy="5382606"/>
        </p:xfrm>
        <a:graphic>
          <a:graphicData uri="http://schemas.openxmlformats.org/drawingml/2006/table">
            <a:tbl>
              <a:tblPr/>
              <a:tblGrid>
                <a:gridCol w="1102141">
                  <a:extLst>
                    <a:ext uri="{9D8B030D-6E8A-4147-A177-3AD203B41FA5}">
                      <a16:colId xmlns:a16="http://schemas.microsoft.com/office/drawing/2014/main" xmlns="" val="20000"/>
                    </a:ext>
                  </a:extLst>
                </a:gridCol>
                <a:gridCol w="1542998">
                  <a:extLst>
                    <a:ext uri="{9D8B030D-6E8A-4147-A177-3AD203B41FA5}">
                      <a16:colId xmlns:a16="http://schemas.microsoft.com/office/drawing/2014/main" xmlns="" val="20001"/>
                    </a:ext>
                  </a:extLst>
                </a:gridCol>
                <a:gridCol w="5290277">
                  <a:extLst>
                    <a:ext uri="{9D8B030D-6E8A-4147-A177-3AD203B41FA5}">
                      <a16:colId xmlns:a16="http://schemas.microsoft.com/office/drawing/2014/main" xmlns="" val="20002"/>
                    </a:ext>
                  </a:extLst>
                </a:gridCol>
              </a:tblGrid>
              <a:tr h="709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FFFFFF"/>
                          </a:solidFill>
                          <a:effectLst/>
                          <a:latin typeface="Arial" charset="0"/>
                        </a:rPr>
                        <a:t>Grade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FFFFFF"/>
                          </a:solidFill>
                          <a:effectLst/>
                          <a:latin typeface="Arial" charset="0"/>
                        </a:rPr>
                        <a:t>Injury Description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xmlns="" val="10000"/>
                  </a:ext>
                </a:extLst>
              </a:tr>
              <a:tr h="7107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I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Contusion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Blood at urinary meatus, urethrography normal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xmlns="" val="10001"/>
                  </a:ext>
                </a:extLst>
              </a:tr>
              <a:tr h="7470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II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Stretch Injury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Elongation of urethra without extravasation on urethrography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xmlns="" val="10002"/>
                  </a:ext>
                </a:extLst>
              </a:tr>
              <a:tr h="1071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III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Partial Disruption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Extravasation of urethrographic contrast medium at injury site, with contrast visualized in the bladder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xmlns="" val="10003"/>
                  </a:ext>
                </a:extLst>
              </a:tr>
              <a:tr h="1071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IV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Complete Disruption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Extravasation of urethrographic contrast medium at injury site without visualization in the bladder, &lt; 2 cm of urethral separation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xmlns="" val="10004"/>
                  </a:ext>
                </a:extLst>
              </a:tr>
              <a:tr h="1071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V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Complete Disruption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Complete transection with &gt; 2 cm urethral separation or extension into the prostrate or vagina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xmlns="" val="10005"/>
                  </a:ext>
                </a:extLst>
              </a:tr>
            </a:tbl>
          </a:graphicData>
        </a:graphic>
      </p:graphicFrame>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pPr eaLnBrk="1" hangingPunct="1">
              <a:defRPr/>
            </a:pPr>
            <a:r>
              <a:rPr lang="en-US" altLang="en-US" smtClean="0"/>
              <a:t>Retrograde Urethrogram</a:t>
            </a:r>
          </a:p>
        </p:txBody>
      </p:sp>
      <p:sp>
        <p:nvSpPr>
          <p:cNvPr id="323587" name="Rectangle 3"/>
          <p:cNvSpPr>
            <a:spLocks noGrp="1" noChangeArrowheads="1"/>
          </p:cNvSpPr>
          <p:nvPr>
            <p:ph type="body" idx="1"/>
          </p:nvPr>
        </p:nvSpPr>
        <p:spPr/>
        <p:txBody>
          <a:bodyPr/>
          <a:lstStyle/>
          <a:p>
            <a:pPr eaLnBrk="1" hangingPunct="1">
              <a:defRPr/>
            </a:pPr>
            <a:r>
              <a:rPr lang="en-US" altLang="en-US" sz="2800" dirty="0" smtClean="0"/>
              <a:t>Complete disruption—contrast </a:t>
            </a:r>
            <a:r>
              <a:rPr lang="en-US" altLang="en-US" sz="2800" dirty="0" err="1" smtClean="0"/>
              <a:t>extravasates</a:t>
            </a:r>
            <a:r>
              <a:rPr lang="en-US" altLang="en-US" sz="2800" dirty="0" smtClean="0"/>
              <a:t> and none reaches bladder</a:t>
            </a:r>
          </a:p>
          <a:p>
            <a:pPr eaLnBrk="1" hangingPunct="1">
              <a:defRPr/>
            </a:pPr>
            <a:r>
              <a:rPr lang="en-US" altLang="en-US" sz="2800" dirty="0" smtClean="0"/>
              <a:t>Partial disruption—contrast </a:t>
            </a:r>
            <a:r>
              <a:rPr lang="en-US" altLang="en-US" sz="2800" dirty="0" err="1" smtClean="0"/>
              <a:t>extravasates</a:t>
            </a:r>
            <a:r>
              <a:rPr lang="en-US" altLang="en-US" sz="2800" dirty="0" smtClean="0"/>
              <a:t> and some reaches bladder</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defRPr/>
            </a:pPr>
            <a:r>
              <a:rPr lang="en-US" altLang="en-US" smtClean="0"/>
              <a:t>Normal Urethrogram</a:t>
            </a:r>
          </a:p>
        </p:txBody>
      </p:sp>
      <p:pic>
        <p:nvPicPr>
          <p:cNvPr id="75779" name="Picture 3" descr="photo5"/>
          <p:cNvPicPr>
            <a:picLocks noChangeAspect="1" noChangeArrowheads="1"/>
          </p:cNvPicPr>
          <p:nvPr/>
        </p:nvPicPr>
        <p:blipFill>
          <a:blip r:embed="rId2" cstate="print"/>
          <a:srcRect/>
          <a:stretch>
            <a:fillRect/>
          </a:stretch>
        </p:blipFill>
        <p:spPr bwMode="auto">
          <a:xfrm>
            <a:off x="2133600" y="1905000"/>
            <a:ext cx="4953000" cy="3810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normAutofit fontScale="90000"/>
          </a:bodyPr>
          <a:lstStyle/>
          <a:p>
            <a:pPr eaLnBrk="1" hangingPunct="1">
              <a:defRPr/>
            </a:pPr>
            <a:r>
              <a:rPr lang="en-US" altLang="en-US" smtClean="0"/>
              <a:t>Grade III-Partial Urethral Disruption</a:t>
            </a:r>
          </a:p>
        </p:txBody>
      </p:sp>
      <p:pic>
        <p:nvPicPr>
          <p:cNvPr id="76803" name="Picture 3" descr="photo7"/>
          <p:cNvPicPr>
            <a:picLocks noChangeAspect="1" noChangeArrowheads="1"/>
          </p:cNvPicPr>
          <p:nvPr/>
        </p:nvPicPr>
        <p:blipFill>
          <a:blip r:embed="rId2" cstate="print"/>
          <a:srcRect/>
          <a:stretch>
            <a:fillRect/>
          </a:stretch>
        </p:blipFill>
        <p:spPr bwMode="auto">
          <a:xfrm>
            <a:off x="1905000" y="2106613"/>
            <a:ext cx="5257800" cy="41417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altLang="en-US" sz="4000" smtClean="0"/>
              <a:t>Grade III Partial Urethral Disruption</a:t>
            </a:r>
          </a:p>
        </p:txBody>
      </p:sp>
      <p:pic>
        <p:nvPicPr>
          <p:cNvPr id="77827" name="Picture 3" descr="retrograde urethrogram due to gsw"/>
          <p:cNvPicPr>
            <a:picLocks noChangeAspect="1" noChangeArrowheads="1"/>
          </p:cNvPicPr>
          <p:nvPr/>
        </p:nvPicPr>
        <p:blipFill>
          <a:blip r:embed="rId2" cstate="print"/>
          <a:srcRect/>
          <a:stretch>
            <a:fillRect/>
          </a:stretch>
        </p:blipFill>
        <p:spPr bwMode="auto">
          <a:xfrm>
            <a:off x="2438400" y="2222500"/>
            <a:ext cx="4191000" cy="3644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sz="quarter" idx="4294967295"/>
          </p:nvPr>
        </p:nvSpPr>
        <p:spPr>
          <a:xfrm>
            <a:off x="457200" y="274638"/>
            <a:ext cx="8229600" cy="1143000"/>
          </a:xfrm>
          <a:noFill/>
        </p:spPr>
        <p:txBody>
          <a:bodyPr lIns="0" rIns="0" bIns="0" anchor="b">
            <a:noAutofit/>
          </a:bodyPr>
          <a:lstStyle/>
          <a:p>
            <a:pPr eaLnBrk="1" hangingPunct="1"/>
            <a:r>
              <a:rPr lang="tr-TR" sz="4000" dirty="0" smtClean="0"/>
              <a:t/>
            </a:r>
            <a:br>
              <a:rPr lang="tr-TR" sz="4000" dirty="0" smtClean="0"/>
            </a:br>
            <a:r>
              <a:rPr lang="tr-TR" sz="4000" dirty="0"/>
              <a:t/>
            </a:r>
            <a:br>
              <a:rPr lang="tr-TR" sz="4000" dirty="0"/>
            </a:br>
            <a:r>
              <a:rPr lang="tr-TR" sz="4000" dirty="0" smtClean="0"/>
              <a:t/>
            </a:r>
            <a:br>
              <a:rPr lang="tr-TR" sz="4000" dirty="0" smtClean="0"/>
            </a:br>
            <a:r>
              <a:rPr lang="tr-TR" sz="4000" dirty="0"/>
              <a:t/>
            </a:r>
            <a:br>
              <a:rPr lang="tr-TR" sz="4000" dirty="0"/>
            </a:br>
            <a:r>
              <a:rPr lang="en-US" sz="4000" dirty="0" smtClean="0"/>
              <a:t>Mechanisms of Injury - Penetrating </a:t>
            </a:r>
            <a:br>
              <a:rPr lang="en-US" sz="4000" dirty="0" smtClean="0"/>
            </a:br>
            <a:endParaRPr lang="en-US" sz="4000" dirty="0" smtClean="0"/>
          </a:p>
        </p:txBody>
      </p:sp>
      <p:pic>
        <p:nvPicPr>
          <p:cNvPr id="86018" name="Picture 2" descr="http://www.trauma.org/phpThumb/phpThumb.php?src=http://www.trauma.org/images/image_library/renal0007a.jpg&amp;w=400&amp;h=300&amp;q=75&amp;fltr%5b%5d=usm|80|0.5|3&amp;aoe=0">
            <a:hlinkClick r:id="rId3"/>
          </p:cNvPr>
          <p:cNvPicPr>
            <a:picLocks noChangeAspect="1" noChangeArrowheads="1"/>
          </p:cNvPicPr>
          <p:nvPr/>
        </p:nvPicPr>
        <p:blipFill>
          <a:blip r:embed="rId4" cstate="print"/>
          <a:srcRect/>
          <a:stretch>
            <a:fillRect/>
          </a:stretch>
        </p:blipFill>
        <p:spPr bwMode="auto">
          <a:xfrm>
            <a:off x="63500" y="-136525"/>
            <a:ext cx="9525" cy="9525"/>
          </a:xfrm>
          <a:prstGeom prst="rect">
            <a:avLst/>
          </a:prstGeom>
          <a:noFill/>
        </p:spPr>
      </p:pic>
      <p:pic>
        <p:nvPicPr>
          <p:cNvPr id="9" name="Picture 8" descr="knife.jpg"/>
          <p:cNvPicPr>
            <a:picLocks noChangeAspect="1"/>
          </p:cNvPicPr>
          <p:nvPr/>
        </p:nvPicPr>
        <p:blipFill>
          <a:blip r:embed="rId5" cstate="print"/>
          <a:stretch>
            <a:fillRect/>
          </a:stretch>
        </p:blipFill>
        <p:spPr>
          <a:xfrm>
            <a:off x="1137860" y="3196820"/>
            <a:ext cx="3454400" cy="2590800"/>
          </a:xfrm>
          <a:prstGeom prst="rect">
            <a:avLst/>
          </a:prstGeom>
        </p:spPr>
      </p:pic>
      <p:pic>
        <p:nvPicPr>
          <p:cNvPr id="11" name="Picture 10" descr="9 mm handgun.jpg"/>
          <p:cNvPicPr>
            <a:picLocks noChangeAspect="1"/>
          </p:cNvPicPr>
          <p:nvPr/>
        </p:nvPicPr>
        <p:blipFill>
          <a:blip r:embed="rId6" cstate="print"/>
          <a:srcRect l="24000" r="6000"/>
          <a:stretch>
            <a:fillRect/>
          </a:stretch>
        </p:blipFill>
        <p:spPr>
          <a:xfrm rot="6813750">
            <a:off x="5700840" y="3621730"/>
            <a:ext cx="2465593" cy="2349358"/>
          </a:xfrm>
          <a:prstGeom prst="rect">
            <a:avLst/>
          </a:prstGeom>
        </p:spPr>
      </p:pic>
      <p:sp>
        <p:nvSpPr>
          <p:cNvPr id="7" name="Rectangle 2"/>
          <p:cNvSpPr txBox="1">
            <a:spLocks noChangeArrowheads="1"/>
          </p:cNvSpPr>
          <p:nvPr/>
        </p:nvSpPr>
        <p:spPr>
          <a:xfrm>
            <a:off x="457200" y="1504602"/>
            <a:ext cx="8229600" cy="1143000"/>
          </a:xfrm>
          <a:prstGeom prst="rect">
            <a:avLst/>
          </a:prstGeom>
          <a:noFill/>
        </p:spPr>
        <p:txBody>
          <a:bodyPr vert="horz" lIns="0" tIns="45720" rIns="0" bIns="0" rtlCol="0" anchor="b">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dirty="0" smtClean="0"/>
              <a:t>High </a:t>
            </a:r>
            <a:r>
              <a:rPr lang="tr-TR" sz="4000" dirty="0" err="1" smtClean="0"/>
              <a:t>velocity</a:t>
            </a:r>
            <a:r>
              <a:rPr lang="tr-TR" sz="4000" dirty="0" smtClean="0"/>
              <a:t>: </a:t>
            </a:r>
            <a:r>
              <a:rPr lang="tr-TR" sz="4000" dirty="0" err="1" smtClean="0"/>
              <a:t>Gun</a:t>
            </a:r>
            <a:r>
              <a:rPr lang="tr-TR" sz="4000" dirty="0" smtClean="0"/>
              <a:t> </a:t>
            </a:r>
            <a:r>
              <a:rPr lang="tr-TR" sz="4000" dirty="0" err="1" smtClean="0"/>
              <a:t>shot</a:t>
            </a:r>
            <a:r>
              <a:rPr lang="tr-TR" sz="4000" dirty="0" smtClean="0"/>
              <a:t> </a:t>
            </a:r>
            <a:r>
              <a:rPr lang="tr-TR" sz="4000" dirty="0" err="1" smtClean="0"/>
              <a:t>wound</a:t>
            </a:r>
            <a:endParaRPr lang="tr-TR" sz="4000" dirty="0" smtClean="0"/>
          </a:p>
          <a:p>
            <a:pPr algn="l"/>
            <a:r>
              <a:rPr lang="tr-TR" sz="4000" dirty="0" err="1" smtClean="0"/>
              <a:t>Low</a:t>
            </a:r>
            <a:r>
              <a:rPr lang="tr-TR" sz="4000" dirty="0" smtClean="0"/>
              <a:t> </a:t>
            </a:r>
            <a:r>
              <a:rPr lang="tr-TR" sz="4000" dirty="0" err="1" smtClean="0"/>
              <a:t>velocity</a:t>
            </a:r>
            <a:r>
              <a:rPr lang="tr-TR" sz="4000" dirty="0" smtClean="0"/>
              <a:t>: </a:t>
            </a:r>
            <a:r>
              <a:rPr lang="tr-TR" sz="4000" dirty="0" err="1" smtClean="0"/>
              <a:t>Knife</a:t>
            </a:r>
            <a:r>
              <a:rPr lang="tr-TR" sz="4000" dirty="0" smtClean="0"/>
              <a:t> </a:t>
            </a:r>
            <a:r>
              <a:rPr lang="tr-TR" sz="4000" dirty="0" err="1" smtClean="0"/>
              <a:t>wound</a:t>
            </a:r>
            <a:endParaRPr lang="en-US" sz="4000" dirty="0" smtClean="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normAutofit fontScale="90000"/>
          </a:bodyPr>
          <a:lstStyle/>
          <a:p>
            <a:pPr eaLnBrk="1" hangingPunct="1">
              <a:defRPr/>
            </a:pPr>
            <a:r>
              <a:rPr lang="en-US" altLang="en-US" smtClean="0"/>
              <a:t>Grade IV or V Complete Urethral Disruption</a:t>
            </a:r>
          </a:p>
        </p:txBody>
      </p:sp>
      <p:pic>
        <p:nvPicPr>
          <p:cNvPr id="78851" name="Picture 3" descr="photo6"/>
          <p:cNvPicPr>
            <a:picLocks noChangeAspect="1" noChangeArrowheads="1"/>
          </p:cNvPicPr>
          <p:nvPr/>
        </p:nvPicPr>
        <p:blipFill>
          <a:blip r:embed="rId2" cstate="print"/>
          <a:srcRect/>
          <a:stretch>
            <a:fillRect/>
          </a:stretch>
        </p:blipFill>
        <p:spPr bwMode="auto">
          <a:xfrm>
            <a:off x="1981200" y="2209800"/>
            <a:ext cx="4576763" cy="3990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defRPr/>
            </a:pPr>
            <a:r>
              <a:rPr lang="en-US" altLang="en-US" sz="4000" smtClean="0"/>
              <a:t>Grade V Complete Urethral Disruption</a:t>
            </a:r>
          </a:p>
        </p:txBody>
      </p:sp>
      <p:pic>
        <p:nvPicPr>
          <p:cNvPr id="79875" name="Picture 3" descr="retrograde urethrogram"/>
          <p:cNvPicPr>
            <a:picLocks noChangeAspect="1" noChangeArrowheads="1"/>
          </p:cNvPicPr>
          <p:nvPr/>
        </p:nvPicPr>
        <p:blipFill>
          <a:blip r:embed="rId2" cstate="print"/>
          <a:srcRect/>
          <a:stretch>
            <a:fillRect/>
          </a:stretch>
        </p:blipFill>
        <p:spPr bwMode="auto">
          <a:xfrm>
            <a:off x="1371600" y="1965325"/>
            <a:ext cx="6553200" cy="3978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Title 4"/>
          <p:cNvSpPr>
            <a:spLocks noGrp="1"/>
          </p:cNvSpPr>
          <p:nvPr>
            <p:ph type="title"/>
          </p:nvPr>
        </p:nvSpPr>
        <p:spPr>
          <a:xfrm>
            <a:off x="152400" y="-381000"/>
            <a:ext cx="8991600" cy="1143000"/>
          </a:xfrm>
        </p:spPr>
        <p:txBody>
          <a:bodyPr lIns="0" rIns="0" bIns="0" anchor="b">
            <a:normAutofit/>
          </a:bodyPr>
          <a:lstStyle/>
          <a:p>
            <a:r>
              <a:rPr lang="en-US" dirty="0" smtClean="0"/>
              <a:t>Urethral Trauma  Female </a:t>
            </a:r>
          </a:p>
        </p:txBody>
      </p:sp>
      <p:sp>
        <p:nvSpPr>
          <p:cNvPr id="315395" name="Content Placeholder 5"/>
          <p:cNvSpPr>
            <a:spLocks noGrp="1"/>
          </p:cNvSpPr>
          <p:nvPr>
            <p:ph sz="half" idx="1"/>
          </p:nvPr>
        </p:nvSpPr>
        <p:spPr>
          <a:xfrm>
            <a:off x="457200" y="1447800"/>
            <a:ext cx="3962400" cy="4876800"/>
          </a:xfrm>
          <a:ln w="57150">
            <a:noFill/>
          </a:ln>
        </p:spPr>
        <p:txBody>
          <a:bodyPr>
            <a:normAutofit/>
          </a:bodyPr>
          <a:lstStyle/>
          <a:p>
            <a:pPr marL="273050" indent="-273050"/>
            <a:r>
              <a:rPr lang="en-US" sz="3200" dirty="0" smtClean="0"/>
              <a:t>Female urethral trauma usually coexists with vaginal lacerations resulting in a urethrovaginal communication</a:t>
            </a:r>
          </a:p>
          <a:p>
            <a:pPr marL="273050" indent="-273050"/>
            <a:endParaRPr lang="en-US" sz="2400" dirty="0" smtClean="0"/>
          </a:p>
        </p:txBody>
      </p:sp>
      <p:sp>
        <p:nvSpPr>
          <p:cNvPr id="315396" name="Rectangle 4"/>
          <p:cNvSpPr>
            <a:spLocks noGrp="1" noChangeArrowheads="1"/>
          </p:cNvSpPr>
          <p:nvPr>
            <p:ph sz="half" idx="2"/>
          </p:nvPr>
        </p:nvSpPr>
        <p:spPr>
          <a:xfrm>
            <a:off x="4724400" y="1447800"/>
            <a:ext cx="3810000" cy="4876800"/>
          </a:xfrm>
          <a:ln w="57150">
            <a:noFill/>
          </a:ln>
        </p:spPr>
        <p:txBody>
          <a:bodyPr>
            <a:normAutofit/>
          </a:bodyPr>
          <a:lstStyle/>
          <a:p>
            <a:r>
              <a:rPr lang="en-US" sz="2400" dirty="0" smtClean="0"/>
              <a:t>Delay in diagnosis may result in:</a:t>
            </a:r>
          </a:p>
          <a:p>
            <a:pPr lvl="1"/>
            <a:r>
              <a:rPr lang="en-US" dirty="0" smtClean="0"/>
              <a:t>Incontinence  - Necrotizing fasciitis, sepsis</a:t>
            </a:r>
          </a:p>
          <a:p>
            <a:pPr lvl="1"/>
            <a:r>
              <a:rPr lang="en-US" dirty="0" smtClean="0"/>
              <a:t>Uretero-vaginal fistula </a:t>
            </a:r>
          </a:p>
          <a:p>
            <a:pPr lvl="1"/>
            <a:r>
              <a:rPr lang="en-US" dirty="0" smtClean="0"/>
              <a:t>Dyspareunia, recurrent urethritis</a:t>
            </a:r>
          </a:p>
          <a:p>
            <a:pPr lvl="1"/>
            <a:r>
              <a:rPr lang="en-US" dirty="0" smtClean="0"/>
              <a:t>Hematuria, cystitis</a:t>
            </a:r>
          </a:p>
          <a:p>
            <a:endParaRPr lang="en-US" sz="2400" dirty="0" smtClean="0"/>
          </a:p>
          <a:p>
            <a:endParaRPr lang="en-US" sz="2400" dirty="0" smtClean="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smtClean="0"/>
              <a:t>Urethral Trauma Complications</a:t>
            </a:r>
            <a:endParaRPr lang="th-TH" dirty="0" smtClean="0"/>
          </a:p>
        </p:txBody>
      </p:sp>
      <p:sp>
        <p:nvSpPr>
          <p:cNvPr id="65539" name="Rectangle 3"/>
          <p:cNvSpPr>
            <a:spLocks noGrp="1" noChangeArrowheads="1"/>
          </p:cNvSpPr>
          <p:nvPr>
            <p:ph idx="1"/>
          </p:nvPr>
        </p:nvSpPr>
        <p:spPr/>
        <p:txBody>
          <a:bodyPr/>
          <a:lstStyle/>
          <a:p>
            <a:r>
              <a:rPr lang="tr-TR" dirty="0" err="1" smtClean="0"/>
              <a:t>Erectile</a:t>
            </a:r>
            <a:r>
              <a:rPr lang="tr-TR" dirty="0" smtClean="0"/>
              <a:t> </a:t>
            </a:r>
            <a:r>
              <a:rPr lang="tr-TR" dirty="0" err="1" smtClean="0"/>
              <a:t>dysfunction</a:t>
            </a:r>
            <a:endParaRPr lang="en-US" dirty="0" smtClean="0"/>
          </a:p>
          <a:p>
            <a:pPr lvl="1"/>
            <a:r>
              <a:rPr lang="en-US" dirty="0" smtClean="0"/>
              <a:t>13-30% of patients with pelvic fracture and urethral distraction injury</a:t>
            </a:r>
          </a:p>
          <a:p>
            <a:r>
              <a:rPr lang="en-US" dirty="0" smtClean="0"/>
              <a:t>Incontinence	</a:t>
            </a:r>
            <a:r>
              <a:rPr lang="en-US" sz="3600" dirty="0" smtClean="0"/>
              <a:t>	</a:t>
            </a:r>
          </a:p>
          <a:p>
            <a:pPr lvl="1"/>
            <a:r>
              <a:rPr lang="en-US" dirty="0" smtClean="0"/>
              <a:t>Most with significant urethral distraction injury have injury to the external (striated) sphincter, continence is then provided by the bladder neck.</a:t>
            </a:r>
          </a:p>
          <a:p>
            <a:r>
              <a:rPr lang="en-US" dirty="0" smtClean="0"/>
              <a:t>Stricture</a:t>
            </a:r>
            <a:endParaRPr lang="th-TH" dirty="0" smtClean="0"/>
          </a:p>
        </p:txBody>
      </p:sp>
      <p:sp>
        <p:nvSpPr>
          <p:cNvPr id="65540" name="Slide Number Placeholder 5"/>
          <p:cNvSpPr>
            <a:spLocks noGrp="1"/>
          </p:cNvSpPr>
          <p:nvPr>
            <p:ph type="sldNum" sz="quarter" idx="12"/>
          </p:nvPr>
        </p:nvSpPr>
        <p:spPr>
          <a:noFill/>
        </p:spPr>
        <p:txBody>
          <a:bodyPr/>
          <a:lstStyle/>
          <a:p>
            <a:fld id="{E368F54E-83C5-44BB-A1C2-B3B8729D6E9B}" type="slidenum">
              <a:rPr lang="en-US" smtClean="0"/>
              <a:pPr/>
              <a:t>83</a:t>
            </a:fld>
            <a:endParaRPr lang="th-TH"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11560" y="2564904"/>
            <a:ext cx="3491880" cy="1143000"/>
          </a:xfrm>
        </p:spPr>
        <p:txBody>
          <a:bodyPr>
            <a:normAutofit/>
          </a:bodyPr>
          <a:lstStyle/>
          <a:p>
            <a:r>
              <a:rPr lang="tr-TR" sz="3600" b="1" dirty="0" err="1" smtClean="0">
                <a:solidFill>
                  <a:srgbClr val="FF0000"/>
                </a:solidFill>
              </a:rPr>
              <a:t>Thank</a:t>
            </a:r>
            <a:r>
              <a:rPr lang="tr-TR" sz="3600" b="1" dirty="0" smtClean="0">
                <a:solidFill>
                  <a:srgbClr val="FF0000"/>
                </a:solidFill>
              </a:rPr>
              <a:t> </a:t>
            </a:r>
            <a:r>
              <a:rPr lang="tr-TR" sz="3600" b="1" dirty="0" err="1" smtClean="0">
                <a:solidFill>
                  <a:srgbClr val="FF0000"/>
                </a:solidFill>
              </a:rPr>
              <a:t>You</a:t>
            </a:r>
            <a:endParaRPr lang="en-AU" sz="3600" b="1" dirty="0">
              <a:solidFill>
                <a:srgbClr val="FF0000"/>
              </a:solidFill>
            </a:endParaRPr>
          </a:p>
        </p:txBody>
      </p:sp>
      <p:pic>
        <p:nvPicPr>
          <p:cNvPr id="226306" name="Picture 2"/>
          <p:cNvPicPr>
            <a:picLocks noChangeAspect="1" noChangeArrowheads="1"/>
          </p:cNvPicPr>
          <p:nvPr/>
        </p:nvPicPr>
        <p:blipFill>
          <a:blip r:embed="rId2" cstate="print"/>
          <a:srcRect/>
          <a:stretch>
            <a:fillRect/>
          </a:stretch>
        </p:blipFill>
        <p:spPr bwMode="auto">
          <a:xfrm>
            <a:off x="4644008" y="764704"/>
            <a:ext cx="3888432" cy="56143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normAutofit fontScale="90000"/>
          </a:bodyPr>
          <a:lstStyle/>
          <a:p>
            <a:pPr eaLnBrk="1" hangingPunct="1">
              <a:defRPr/>
            </a:pPr>
            <a:r>
              <a:rPr lang="en-US" altLang="en-US" sz="4000" smtClean="0"/>
              <a:t>When are you concerned about renal injuries?</a:t>
            </a:r>
          </a:p>
        </p:txBody>
      </p:sp>
      <p:sp>
        <p:nvSpPr>
          <p:cNvPr id="103427" name="Rectangle 3"/>
          <p:cNvSpPr>
            <a:spLocks noGrp="1" noChangeArrowheads="1"/>
          </p:cNvSpPr>
          <p:nvPr>
            <p:ph type="body" idx="1"/>
          </p:nvPr>
        </p:nvSpPr>
        <p:spPr/>
        <p:txBody>
          <a:bodyPr/>
          <a:lstStyle/>
          <a:p>
            <a:pPr eaLnBrk="1" hangingPunct="1">
              <a:defRPr/>
            </a:pPr>
            <a:r>
              <a:rPr lang="en-US" altLang="en-US" sz="2800" dirty="0" smtClean="0"/>
              <a:t>Hematuria—over 95% of patients with renal trauma DEGREE OF HEMATURIA DOES NOT CORRELATE WITH THE SEVERITY OF THE INJURY</a:t>
            </a:r>
          </a:p>
          <a:p>
            <a:pPr lvl="1" eaLnBrk="1" hangingPunct="1">
              <a:defRPr/>
            </a:pPr>
            <a:r>
              <a:rPr lang="en-US" altLang="en-US" sz="2400" dirty="0" smtClean="0"/>
              <a:t>25% of patients with gross hematuria have minor injuries</a:t>
            </a:r>
          </a:p>
          <a:p>
            <a:pPr lvl="1" eaLnBrk="1" hangingPunct="1">
              <a:defRPr/>
            </a:pPr>
            <a:r>
              <a:rPr lang="en-US" altLang="en-US" sz="2400" dirty="0" smtClean="0"/>
              <a:t>40% of the most serious renal injuries do not have any hematuria</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3039</TotalTime>
  <Words>3184</Words>
  <Application>Microsoft Office PowerPoint</Application>
  <PresentationFormat>Ekran Gösterisi (4:3)</PresentationFormat>
  <Paragraphs>506</Paragraphs>
  <Slides>84</Slides>
  <Notes>16</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1</vt:i4>
      </vt:variant>
      <vt:variant>
        <vt:lpstr>Slayt Başlıkları</vt:lpstr>
      </vt:variant>
      <vt:variant>
        <vt:i4>84</vt:i4>
      </vt:variant>
    </vt:vector>
  </HeadingPairs>
  <TitlesOfParts>
    <vt:vector size="92" baseType="lpstr">
      <vt:lpstr>宋体</vt:lpstr>
      <vt:lpstr>Angsana New</vt:lpstr>
      <vt:lpstr>Arial</vt:lpstr>
      <vt:lpstr>Calibri</vt:lpstr>
      <vt:lpstr>Cordia New</vt:lpstr>
      <vt:lpstr>Wingdings</vt:lpstr>
      <vt:lpstr>Ofis Teması</vt:lpstr>
      <vt:lpstr>Photo Editor Photo</vt:lpstr>
      <vt:lpstr>URINARY  TRACT  TRAUMA</vt:lpstr>
      <vt:lpstr>Renal Trauma</vt:lpstr>
      <vt:lpstr>Renal Anatomy</vt:lpstr>
      <vt:lpstr>Renal Trauma</vt:lpstr>
      <vt:lpstr>Renal Trauma</vt:lpstr>
      <vt:lpstr>When are you concerned about renal injuries?</vt:lpstr>
      <vt:lpstr> Mechanism of Injury - Blunt </vt:lpstr>
      <vt:lpstr>    Mechanisms of Injury - Penetrating  </vt:lpstr>
      <vt:lpstr>When are you concerned about renal injuries?</vt:lpstr>
      <vt:lpstr>Physical Assessment</vt:lpstr>
      <vt:lpstr>When is Imaging Indicated ?</vt:lpstr>
      <vt:lpstr>Imaging techniques</vt:lpstr>
      <vt:lpstr>Why is CT  the Best Imaging Study?</vt:lpstr>
      <vt:lpstr>PowerPoint Sunusu</vt:lpstr>
      <vt:lpstr>PowerPoint Sunusu</vt:lpstr>
      <vt:lpstr>AAST Kidney Injury Severity Scale American Association for the Surgery of Trauma</vt:lpstr>
      <vt:lpstr>Grade I-Renal contusion</vt:lpstr>
      <vt:lpstr>Grade I-Subcapsular Hematoma</vt:lpstr>
      <vt:lpstr>Grade II-Small Cortical Laceration</vt:lpstr>
      <vt:lpstr>Grade III-Major Renal Laceration</vt:lpstr>
      <vt:lpstr>Grade IV-Major Laceration involving Collecting System</vt:lpstr>
      <vt:lpstr>Grade IV- Multiple Renal Lacerations</vt:lpstr>
      <vt:lpstr>Grade IV-“Shattered” Kidney</vt:lpstr>
      <vt:lpstr>Grade V- Avascular Left Kidney</vt:lpstr>
      <vt:lpstr>Blunt Injury</vt:lpstr>
      <vt:lpstr>Management of Renal Injuries</vt:lpstr>
      <vt:lpstr>Blunt Injury</vt:lpstr>
      <vt:lpstr>Penetrating Injuries</vt:lpstr>
      <vt:lpstr>Complications of Renal Injuries</vt:lpstr>
      <vt:lpstr>Renal Trauma Complications </vt:lpstr>
      <vt:lpstr>Ureteral Trauma</vt:lpstr>
      <vt:lpstr>Ureteral Anatomy</vt:lpstr>
      <vt:lpstr>Ureteral Trauma</vt:lpstr>
      <vt:lpstr>Diagnosis/Treatment</vt:lpstr>
      <vt:lpstr>IMAGING FOR URETERAL INJURIES</vt:lpstr>
      <vt:lpstr>Delayed CT images showing extravasation of urine from ureteral injury</vt:lpstr>
      <vt:lpstr>PowerPoint Sunusu</vt:lpstr>
      <vt:lpstr>Ureter Trauma Management </vt:lpstr>
      <vt:lpstr>Complications of Ureter Trauma</vt:lpstr>
      <vt:lpstr>Urinary Bladder Trauma</vt:lpstr>
      <vt:lpstr>Bladder Anatomy</vt:lpstr>
      <vt:lpstr>Urinary Bladder Anatomy</vt:lpstr>
      <vt:lpstr>Pathophysiology</vt:lpstr>
      <vt:lpstr>Pathophysiology</vt:lpstr>
      <vt:lpstr>Urinary Bladder Trauma</vt:lpstr>
      <vt:lpstr>When are you concerned about a bladder injury?</vt:lpstr>
      <vt:lpstr>Lab</vt:lpstr>
      <vt:lpstr>Diagnostic Studies</vt:lpstr>
      <vt:lpstr>Indications for Cystography</vt:lpstr>
      <vt:lpstr>Retrograde Cystogram</vt:lpstr>
      <vt:lpstr>Retrograde Cystogram--Normal</vt:lpstr>
      <vt:lpstr>Retrograde Cystogram—Post-Void, Normal</vt:lpstr>
      <vt:lpstr>Extraperitoneal Bladder Rupture</vt:lpstr>
      <vt:lpstr>Retrograde Cystogram—Extraperitoneal Rupture</vt:lpstr>
      <vt:lpstr>Retrograde Cystogram—Extraperitoneal Rupture</vt:lpstr>
      <vt:lpstr>CT Cystogram—Extraperitoneal Rupture</vt:lpstr>
      <vt:lpstr>CT Cystogram with Extraperitoneal Rupture</vt:lpstr>
      <vt:lpstr>CT Cystogram with Extraperitoneal Rupture with Sagittal View</vt:lpstr>
      <vt:lpstr>Intraperitoneal Bladder Rupture</vt:lpstr>
      <vt:lpstr>Retrograde Cystogram—Intraperitoneal Rupture</vt:lpstr>
      <vt:lpstr>Retrograde Cystogram—Intraperitoneal Rupture</vt:lpstr>
      <vt:lpstr>Bladder Injury Scale American Association for the Surgery of Trauma</vt:lpstr>
      <vt:lpstr>Treatment</vt:lpstr>
      <vt:lpstr>Treatment</vt:lpstr>
      <vt:lpstr>Complications of Bladder Trauma</vt:lpstr>
      <vt:lpstr>Urethral  Injuries</vt:lpstr>
      <vt:lpstr>Urethral Anatomy</vt:lpstr>
      <vt:lpstr>Urethral Injuries</vt:lpstr>
      <vt:lpstr>Urethral Trauma Mechanism of Injury</vt:lpstr>
      <vt:lpstr>Signs and Symptoms of Urethral Trauma</vt:lpstr>
      <vt:lpstr>PowerPoint Sunusu</vt:lpstr>
      <vt:lpstr>Physical Assessment</vt:lpstr>
      <vt:lpstr>Posterior Urethral Injuries</vt:lpstr>
      <vt:lpstr>Anterior Urethral Disruption</vt:lpstr>
      <vt:lpstr>Urethral Injury Scale American Association for the Surgery of Trauma</vt:lpstr>
      <vt:lpstr>Retrograde Urethrogram</vt:lpstr>
      <vt:lpstr>Normal Urethrogram</vt:lpstr>
      <vt:lpstr>Grade III-Partial Urethral Disruption</vt:lpstr>
      <vt:lpstr>Grade III Partial Urethral Disruption</vt:lpstr>
      <vt:lpstr>Grade IV or V Complete Urethral Disruption</vt:lpstr>
      <vt:lpstr>Grade V Complete Urethral Disruption</vt:lpstr>
      <vt:lpstr>Urethral Trauma  Female </vt:lpstr>
      <vt:lpstr>Urethral Trauma Complications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ANTİKOLİNERJİK İLAÇLAR VE ÜROLOJİDE KULLANIMI</dc:title>
  <dc:creator>METE</dc:creator>
  <cp:lastModifiedBy>user</cp:lastModifiedBy>
  <cp:revision>441</cp:revision>
  <dcterms:created xsi:type="dcterms:W3CDTF">2016-04-17T19:26:04Z</dcterms:created>
  <dcterms:modified xsi:type="dcterms:W3CDTF">2020-01-19T19:34:11Z</dcterms:modified>
</cp:coreProperties>
</file>