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710" r:id="rId3"/>
    <p:sldId id="727" r:id="rId4"/>
    <p:sldId id="711" r:id="rId5"/>
    <p:sldId id="737" r:id="rId6"/>
    <p:sldId id="738" r:id="rId7"/>
    <p:sldId id="742" r:id="rId8"/>
    <p:sldId id="739" r:id="rId9"/>
    <p:sldId id="741" r:id="rId10"/>
    <p:sldId id="735" r:id="rId11"/>
    <p:sldId id="717" r:id="rId12"/>
    <p:sldId id="718" r:id="rId13"/>
    <p:sldId id="743" r:id="rId14"/>
    <p:sldId id="719" r:id="rId15"/>
    <p:sldId id="700" r:id="rId16"/>
    <p:sldId id="686" r:id="rId17"/>
    <p:sldId id="706" r:id="rId18"/>
    <p:sldId id="712" r:id="rId19"/>
    <p:sldId id="713" r:id="rId20"/>
    <p:sldId id="714" r:id="rId21"/>
    <p:sldId id="715" r:id="rId22"/>
    <p:sldId id="716" r:id="rId23"/>
    <p:sldId id="701" r:id="rId24"/>
    <p:sldId id="704" r:id="rId25"/>
    <p:sldId id="705" r:id="rId26"/>
    <p:sldId id="688" r:id="rId27"/>
    <p:sldId id="731" r:id="rId28"/>
    <p:sldId id="733" r:id="rId29"/>
    <p:sldId id="728" r:id="rId30"/>
    <p:sldId id="729" r:id="rId31"/>
    <p:sldId id="730" r:id="rId32"/>
    <p:sldId id="689" r:id="rId33"/>
    <p:sldId id="691" r:id="rId34"/>
    <p:sldId id="692" r:id="rId35"/>
    <p:sldId id="693" r:id="rId36"/>
    <p:sldId id="694" r:id="rId37"/>
    <p:sldId id="695" r:id="rId38"/>
    <p:sldId id="698" r:id="rId39"/>
    <p:sldId id="699" r:id="rId40"/>
    <p:sldId id="703" r:id="rId41"/>
    <p:sldId id="708" r:id="rId42"/>
    <p:sldId id="722" r:id="rId43"/>
    <p:sldId id="723" r:id="rId44"/>
    <p:sldId id="726" r:id="rId45"/>
    <p:sldId id="736" r:id="rId4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19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055A4-AAD1-44A8-9768-81D69A4E4C69}" type="datetimeFigureOut">
              <a:rPr lang="tr-TR" smtClean="0"/>
              <a:pPr/>
              <a:t>19.01.2020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504EC-9B61-434B-BACA-9CF09B20848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8773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41EB2DF4-DA8D-4312-8C5C-F578D7E189A9}" type="slidenum">
              <a:rPr lang="en-US" altLang="tr-TR" b="0"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ru-RU" altLang="tr-TR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3453310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19.01.2020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19.01.2020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19.01.2020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682625" y="1981200"/>
            <a:ext cx="7772400" cy="4114800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tr-T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tr-T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B54B2F56-EFCC-420D-916B-60FB4459084B}" type="slidenum">
              <a:rPr lang="en-US" altLang="tr-TR"/>
              <a:pPr lvl="1">
                <a:defRPr/>
              </a:pPr>
              <a:t>‹#›</a:t>
            </a:fld>
            <a:endParaRPr lang="ru-RU" altLang="tr-TR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5839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19.01.2020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19.01.2020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19.01.2020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19.01.2020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19.01.2020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19.01.2020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19.01.2020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19.01.2020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19.01.2020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1470025"/>
          </a:xfrm>
        </p:spPr>
        <p:txBody>
          <a:bodyPr>
            <a:noAutofit/>
          </a:bodyPr>
          <a:lstStyle/>
          <a:p>
            <a:r>
              <a:rPr lang="tr-TR" sz="4000" b="1" dirty="0" smtClean="0">
                <a:latin typeface="Arial" panose="020B0604020202020204" pitchFamily="34" charset="0"/>
                <a:cs typeface="Arial" pitchFamily="34" charset="0"/>
              </a:rPr>
              <a:t>HEMATURIA</a:t>
            </a:r>
            <a:endParaRPr lang="tr-TR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4628728"/>
            <a:ext cx="6400800" cy="1752600"/>
          </a:xfrm>
        </p:spPr>
        <p:txBody>
          <a:bodyPr>
            <a:noAutofit/>
          </a:bodyPr>
          <a:lstStyle/>
          <a:p>
            <a:r>
              <a:rPr lang="tr-T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PROF. DR. METE KİLCİLER </a:t>
            </a:r>
          </a:p>
          <a:p>
            <a:r>
              <a:rPr kumimoji="1" lang="tr-TR" altLang="zh-CN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DEPARTMENT OF UROLOGY, </a:t>
            </a:r>
          </a:p>
          <a:p>
            <a:r>
              <a:rPr kumimoji="1" lang="tr-TR" altLang="zh-CN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SCHOOL OF MEDICINE, </a:t>
            </a:r>
          </a:p>
          <a:p>
            <a:r>
              <a:rPr kumimoji="1" lang="tr-TR" altLang="zh-CN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BAHÇEŞEHİR UNIVERSITY</a:t>
            </a:r>
            <a:endParaRPr kumimoji="1" lang="zh-CN" altLang="en-US" sz="2400" b="1" dirty="0" smtClean="0">
              <a:solidFill>
                <a:schemeClr val="tx1"/>
              </a:solidFill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</a:endParaRPr>
          </a:p>
        </p:txBody>
      </p:sp>
      <p:pic>
        <p:nvPicPr>
          <p:cNvPr id="4" name="Picture 151" descr="https://pbs.twimg.com/profile_images/2487961526/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916832"/>
            <a:ext cx="2376264" cy="242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66328" y="629816"/>
            <a:ext cx="7834064" cy="1143000"/>
          </a:xfrm>
        </p:spPr>
        <p:txBody>
          <a:bodyPr>
            <a:normAutofit/>
          </a:bodyPr>
          <a:lstStyle/>
          <a:p>
            <a:r>
              <a:rPr lang="tr-TR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Charecteristics</a:t>
            </a:r>
            <a:r>
              <a:rPr lang="tr-TR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Urine</a:t>
            </a:r>
            <a:endParaRPr lang="en-GB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971600" y="2636912"/>
            <a:ext cx="7416824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Glomerular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brownish or cola-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coloured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and may contain RBCs cast,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proteinuria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urinary tract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red to pink color urine and may contain clots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Causes 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Hematuria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Glomerular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hematuria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>
              <a:lnSpc>
                <a:spcPct val="90000"/>
              </a:lnSpc>
            </a:pP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Thin basement membrane disease (benign familial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hematuria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>
              <a:lnSpc>
                <a:spcPct val="90000"/>
              </a:lnSpc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Alport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syndrome </a:t>
            </a:r>
          </a:p>
          <a:p>
            <a:pPr>
              <a:lnSpc>
                <a:spcPct val="90000"/>
              </a:lnSpc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IgA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nephropathy 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Hemolytic uremic syndrome </a:t>
            </a:r>
          </a:p>
          <a:p>
            <a:pPr>
              <a:lnSpc>
                <a:spcPct val="90000"/>
              </a:lnSpc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Postinfectious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glomerulonephritis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Membranoproliferative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glomerulonephritis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Lupus nephritis </a:t>
            </a:r>
          </a:p>
          <a:p>
            <a:pPr>
              <a:lnSpc>
                <a:spcPct val="90000"/>
              </a:lnSpc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Anaphylactoid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purpura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Henoch-Schönlein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purpura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506916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Nonglomerular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hematuria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Fever 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Strenuous exercise 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Mechanical trauma (masturbation) 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Menstruation 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Foreign bodies 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Urinary tract infection </a:t>
            </a:r>
          </a:p>
          <a:p>
            <a:pPr>
              <a:lnSpc>
                <a:spcPct val="80000"/>
              </a:lnSpc>
            </a:pP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Hypercalciuria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urolithiasis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Sickle cell disease/trait </a:t>
            </a:r>
          </a:p>
          <a:p>
            <a:pPr>
              <a:lnSpc>
                <a:spcPct val="80000"/>
              </a:lnSpc>
            </a:pP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Coagulopathy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Tumors 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Drugs/toxins (NSAIDs, anticoagulants,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cyclophosphamide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ritonavir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indinavir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Anatomic abnormalities (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hydronephrosis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polycystic kidney disease, vascular malformations) </a:t>
            </a:r>
          </a:p>
          <a:p>
            <a:pPr>
              <a:lnSpc>
                <a:spcPct val="80000"/>
              </a:lnSpc>
            </a:pP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Hyperuricosuria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Causes 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Hematuria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828800"/>
            <a:ext cx="7772400" cy="48006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endParaRPr lang="tr-TR" alt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Following exercise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tr-T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Febrile disorders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Blip>
                <a:blip r:embed="rId2"/>
              </a:buBlip>
            </a:pPr>
            <a:endParaRPr lang="en-US" altLang="tr-T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Gastroenteritis with dehydration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Blip>
                <a:blip r:embed="rId2"/>
              </a:buBlip>
            </a:pPr>
            <a:endParaRPr lang="en-US" altLang="tr-T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Contamination from external genitalia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Blip>
                <a:blip r:embed="rId2"/>
              </a:buBlip>
            </a:pPr>
            <a:endParaRPr lang="ru-RU" alt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536" y="3417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Hematuria</a:t>
            </a:r>
            <a:r>
              <a:rPr lang="tr-T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tr-TR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representing</a:t>
            </a:r>
            <a:r>
              <a:rPr lang="tr-T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kidney</a:t>
            </a:r>
            <a:r>
              <a:rPr lang="tr-T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tr-T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urinary</a:t>
            </a:r>
            <a:r>
              <a:rPr lang="tr-T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tract</a:t>
            </a:r>
            <a:r>
              <a:rPr lang="tr-T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disorder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52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en-A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Factors</a:t>
            </a:r>
            <a:endParaRPr lang="en-A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Male gender</a:t>
            </a:r>
          </a:p>
          <a:p>
            <a:r>
              <a:rPr lang="en-A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Aged 35 and over</a:t>
            </a:r>
          </a:p>
          <a:p>
            <a:r>
              <a:rPr lang="en-A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Past or current smoker</a:t>
            </a:r>
          </a:p>
          <a:p>
            <a:r>
              <a:rPr lang="en-A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Occupational exposure to chemicals</a:t>
            </a:r>
          </a:p>
          <a:p>
            <a:r>
              <a:rPr lang="en-A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Analgesic abuse</a:t>
            </a:r>
          </a:p>
          <a:p>
            <a:r>
              <a:rPr lang="en-A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History of gross haematuria</a:t>
            </a:r>
          </a:p>
          <a:p>
            <a:r>
              <a:rPr lang="en-A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History of urologic disorder or disease</a:t>
            </a:r>
          </a:p>
          <a:p>
            <a:r>
              <a:rPr lang="en-A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History of </a:t>
            </a:r>
            <a:r>
              <a:rPr lang="en-AU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irritative</a:t>
            </a:r>
            <a:r>
              <a:rPr lang="en-A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voiding symptoms</a:t>
            </a:r>
          </a:p>
          <a:p>
            <a:r>
              <a:rPr lang="en-A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History of pelvic irradiation</a:t>
            </a:r>
          </a:p>
          <a:p>
            <a:r>
              <a:rPr lang="en-A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History of chronic urinary tract infections</a:t>
            </a:r>
          </a:p>
          <a:p>
            <a:r>
              <a:rPr lang="en-A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History of exposure to known carcinogens or chemotherapy</a:t>
            </a:r>
          </a:p>
          <a:p>
            <a:r>
              <a:rPr lang="en-A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History of chronic indwelling foreign body</a:t>
            </a:r>
          </a:p>
        </p:txBody>
      </p:sp>
      <p:pic>
        <p:nvPicPr>
          <p:cNvPr id="5" name="Picture 3" descr="G:\Dropbox\2013 - Haematuria\TC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6672"/>
            <a:ext cx="2520280" cy="1914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28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>
                <a:solidFill>
                  <a:srgbClr val="FF0000"/>
                </a:solidFill>
              </a:rPr>
              <a:t>Haematuria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Common presenting symptom of renal tract disorders</a:t>
            </a:r>
          </a:p>
          <a:p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Prevalence 0.5 - 6% on population screening </a:t>
            </a:r>
            <a:endParaRPr lang="en-GB" sz="36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7" name="Picture 5" descr="Haemoglobinu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3716338"/>
            <a:ext cx="4284662" cy="2536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dirty="0" smtClean="0">
                <a:solidFill>
                  <a:srgbClr val="FF0000"/>
                </a:solidFill>
              </a:rPr>
              <a:t>Macroscopic Haematuria</a:t>
            </a:r>
            <a:endParaRPr lang="en-AU" sz="40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3" r="5247" b="9746"/>
          <a:stretch/>
        </p:blipFill>
        <p:spPr>
          <a:xfrm>
            <a:off x="2267744" y="1528224"/>
            <a:ext cx="3302372" cy="3989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100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Causes of red or pink urine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2800" b="1" dirty="0"/>
              <a:t>Haemoglobinuria</a:t>
            </a:r>
          </a:p>
          <a:p>
            <a:r>
              <a:rPr lang="en-GB" sz="2800" b="1" dirty="0" err="1"/>
              <a:t>Myoglobinuria</a:t>
            </a:r>
            <a:endParaRPr lang="en-GB" sz="2800" b="1" dirty="0"/>
          </a:p>
          <a:p>
            <a:r>
              <a:rPr lang="en-GB" sz="2800" b="1" dirty="0"/>
              <a:t>Porphyrins</a:t>
            </a:r>
          </a:p>
          <a:p>
            <a:r>
              <a:rPr lang="en-GB" sz="2800" b="1" dirty="0"/>
              <a:t>Urates (pink)</a:t>
            </a:r>
          </a:p>
          <a:p>
            <a:r>
              <a:rPr lang="en-GB" sz="2800" b="1" dirty="0"/>
              <a:t>Foods – beetroot, blackberries</a:t>
            </a:r>
          </a:p>
          <a:p>
            <a:r>
              <a:rPr lang="en-GB" sz="2800" b="1" dirty="0"/>
              <a:t>Drugs</a:t>
            </a:r>
          </a:p>
          <a:p>
            <a:pPr lvl="1"/>
            <a:r>
              <a:rPr lang="en-GB" sz="2400" b="1" dirty="0"/>
              <a:t>Rifampicin (orange)</a:t>
            </a:r>
          </a:p>
          <a:p>
            <a:pPr lvl="1"/>
            <a:r>
              <a:rPr lang="en-GB" sz="2400" b="1" dirty="0"/>
              <a:t>Chloroquine, </a:t>
            </a:r>
            <a:r>
              <a:rPr lang="en-GB" sz="2400" b="1" dirty="0" err="1"/>
              <a:t>desferoxamine</a:t>
            </a:r>
            <a:endParaRPr lang="en-GB" sz="2400" b="1" dirty="0"/>
          </a:p>
        </p:txBody>
      </p:sp>
      <p:pic>
        <p:nvPicPr>
          <p:cNvPr id="17412" name="Picture 4" descr="pink_ur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2420938"/>
            <a:ext cx="952500" cy="1466850"/>
          </a:xfrm>
          <a:prstGeom prst="rect">
            <a:avLst/>
          </a:prstGeom>
          <a:noFill/>
        </p:spPr>
      </p:pic>
      <p:pic>
        <p:nvPicPr>
          <p:cNvPr id="17413" name="Picture 5" descr="orange_ur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4437063"/>
            <a:ext cx="952500" cy="1466850"/>
          </a:xfrm>
          <a:prstGeom prst="rect">
            <a:avLst/>
          </a:prstGeom>
          <a:noFill/>
        </p:spPr>
      </p:pic>
      <p:pic>
        <p:nvPicPr>
          <p:cNvPr id="17414" name="Picture 6" descr="Hematur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2997200"/>
            <a:ext cx="1611313" cy="2663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Causes of RED urine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229600" cy="4525963"/>
          </a:xfrm>
        </p:spPr>
        <p:txBody>
          <a:bodyPr/>
          <a:lstStyle/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Heme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-negative    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(no RBC or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Hb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Heme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-positive    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Hb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+ no RBC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True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Hematuria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( RBC +-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Hb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Causes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Heme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-positive </a:t>
            </a:r>
            <a:r>
              <a:rPr lang="tr-T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RBC but positive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Hb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Hemoglobinuria (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 Hemolytic Anemia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Myoglobinuria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Resulting from muscle injury or secondary to viral infection,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cruch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injury, or DIC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89" y="126876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HEMATURIA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pPr marL="0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ematuria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is defined as the presence of 5 or more red blood cells (RBCs) per high-power field in fresh centrifuged 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urine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speciment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Causes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Heme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 </a:t>
            </a:r>
            <a:r>
              <a:rPr lang="tr-T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RBC or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Hb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b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5432" y="1600200"/>
            <a:ext cx="5626968" cy="4525963"/>
          </a:xfrm>
        </p:spPr>
        <p:txBody>
          <a:bodyPr>
            <a:normAutofit/>
          </a:bodyPr>
          <a:lstStyle/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Drugs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Dyes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Metabolites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Red urine without RBCs</a:t>
            </a:r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640" y="1484784"/>
            <a:ext cx="6624736" cy="353319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835696" y="1869724"/>
            <a:ext cx="5472608" cy="3682503"/>
          </a:xfrm>
          <a:prstGeom prst="rect">
            <a:avLst/>
          </a:prstGeom>
          <a:noFill/>
          <a:ln/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Red urine without RBCs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Haematuria</a:t>
            </a:r>
            <a:r>
              <a:rPr lang="en-GB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Definition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Urine microscopy</a:t>
            </a:r>
          </a:p>
          <a:p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None/>
            </a:pP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None/>
            </a:pP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None/>
            </a:pP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RBC &gt; 5/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uL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in a fresh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uncentrifuged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specimen</a:t>
            </a:r>
          </a:p>
          <a:p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RBC &gt; 5 -10/high power field in a midstream sample</a:t>
            </a:r>
          </a:p>
          <a:p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RBC morphology &amp; presence of casts</a:t>
            </a:r>
          </a:p>
        </p:txBody>
      </p:sp>
      <p:pic>
        <p:nvPicPr>
          <p:cNvPr id="18436" name="Picture 4" descr="RBC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268760"/>
            <a:ext cx="2991485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Urine dipstick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Useful screening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sensitive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None/>
            </a:pP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4" name="Picture 4" descr="urine_dipstick_testing_analysis__PP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772816"/>
            <a:ext cx="3240087" cy="2774950"/>
          </a:xfrm>
          <a:prstGeom prst="rect">
            <a:avLst/>
          </a:prstGeom>
          <a:noFill/>
        </p:spPr>
      </p:pic>
      <p:pic>
        <p:nvPicPr>
          <p:cNvPr id="5" name="Picture 3" descr="G:\Dropbox\2013 - Haematuria\Dipsti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8960"/>
            <a:ext cx="3456384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Haematuria</a:t>
            </a:r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Diagnosis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lvl="2" indent="-342900"/>
            <a:r>
              <a:rPr lang="en-AU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Higher false positives</a:t>
            </a:r>
          </a:p>
          <a:p>
            <a:r>
              <a:rPr lang="en-GB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not use urine dipstick to diagnose </a:t>
            </a:r>
            <a:r>
              <a:rPr lang="en-GB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haematuria</a:t>
            </a:r>
            <a:endParaRPr lang="tr-TR" sz="2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40" name="Picture 4" descr="urine_dipstick_testing_analysis__PP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3284538"/>
            <a:ext cx="3240088" cy="277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A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Causes</a:t>
            </a:r>
            <a:r>
              <a:rPr lang="tr-T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hematuria</a:t>
            </a:r>
            <a:endParaRPr lang="en-A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816" y="1268760"/>
            <a:ext cx="7467600" cy="5400600"/>
          </a:xfrm>
        </p:spPr>
        <p:txBody>
          <a:bodyPr numCol="2">
            <a:noAutofit/>
          </a:bodyPr>
          <a:lstStyle/>
          <a:p>
            <a:r>
              <a:rPr lang="en-A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Renal</a:t>
            </a:r>
          </a:p>
          <a:p>
            <a:pPr lvl="1"/>
            <a:r>
              <a:rPr lang="en-A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Malignant renal mass</a:t>
            </a:r>
          </a:p>
          <a:p>
            <a:pPr lvl="1"/>
            <a:r>
              <a:rPr lang="en-A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Benign renal mass</a:t>
            </a:r>
          </a:p>
          <a:p>
            <a:pPr lvl="1"/>
            <a:r>
              <a:rPr lang="en-A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Glomerular bleeding</a:t>
            </a:r>
          </a:p>
          <a:p>
            <a:pPr lvl="1"/>
            <a:r>
              <a:rPr lang="en-A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Structural diseases</a:t>
            </a:r>
          </a:p>
          <a:p>
            <a:pPr lvl="1"/>
            <a:r>
              <a:rPr lang="en-A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Pyelonephritis</a:t>
            </a:r>
          </a:p>
          <a:p>
            <a:pPr lvl="1"/>
            <a:r>
              <a:rPr lang="en-AU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Hydronephrosis</a:t>
            </a:r>
            <a:endParaRPr lang="en-A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AU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Hypercalcinuria</a:t>
            </a:r>
            <a:r>
              <a:rPr lang="en-A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AU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Hyperuricosuria</a:t>
            </a:r>
            <a:endParaRPr lang="en-A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A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Renal vein thrombosis</a:t>
            </a:r>
          </a:p>
          <a:p>
            <a:pPr lvl="1"/>
            <a:r>
              <a:rPr lang="en-A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Renal artery embolism</a:t>
            </a:r>
          </a:p>
          <a:p>
            <a:pPr lvl="1"/>
            <a:r>
              <a:rPr lang="en-AU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Arteriovenous</a:t>
            </a:r>
            <a:r>
              <a:rPr lang="en-A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malformation</a:t>
            </a:r>
          </a:p>
          <a:p>
            <a:r>
              <a:rPr lang="en-A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Ureteric</a:t>
            </a:r>
            <a:endParaRPr lang="en-A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A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Malignancy</a:t>
            </a:r>
          </a:p>
          <a:p>
            <a:pPr lvl="1"/>
            <a:r>
              <a:rPr lang="en-A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Calculi</a:t>
            </a:r>
          </a:p>
          <a:p>
            <a:pPr lvl="1"/>
            <a:r>
              <a:rPr lang="en-A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Strictures</a:t>
            </a:r>
          </a:p>
          <a:p>
            <a:pPr lvl="1"/>
            <a:r>
              <a:rPr lang="en-AU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Fibroepithelial</a:t>
            </a:r>
            <a:r>
              <a:rPr lang="en-A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polyp</a:t>
            </a:r>
          </a:p>
          <a:p>
            <a:pPr lvl="1"/>
            <a:r>
              <a:rPr lang="en-A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Fistulas</a:t>
            </a:r>
          </a:p>
          <a:p>
            <a:r>
              <a:rPr lang="en-A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Bladder</a:t>
            </a:r>
            <a:endParaRPr lang="en-A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A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Malignancy</a:t>
            </a:r>
          </a:p>
          <a:p>
            <a:pPr lvl="1"/>
            <a:r>
              <a:rPr lang="en-A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Radiation</a:t>
            </a:r>
          </a:p>
          <a:p>
            <a:pPr lvl="1"/>
            <a:r>
              <a:rPr lang="en-A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Cystitis</a:t>
            </a:r>
          </a:p>
          <a:p>
            <a:r>
              <a:rPr lang="en-A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Prostate/Urethra</a:t>
            </a:r>
          </a:p>
          <a:p>
            <a:pPr lvl="1"/>
            <a:r>
              <a:rPr lang="en-A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Benign prostatic hyperplasia</a:t>
            </a:r>
          </a:p>
          <a:p>
            <a:pPr lvl="1"/>
            <a:r>
              <a:rPr lang="en-A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Prostate carcinoma</a:t>
            </a:r>
          </a:p>
          <a:p>
            <a:pPr lvl="1"/>
            <a:r>
              <a:rPr lang="en-A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Catheterisation</a:t>
            </a:r>
          </a:p>
          <a:p>
            <a:pPr lvl="1"/>
            <a:r>
              <a:rPr lang="en-A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Urethritis</a:t>
            </a:r>
          </a:p>
        </p:txBody>
      </p:sp>
    </p:spTree>
    <p:extLst>
      <p:ext uri="{BB962C8B-B14F-4D97-AF65-F5344CB8AC3E}">
        <p14:creationId xmlns:p14="http://schemas.microsoft.com/office/powerpoint/2010/main" val="66657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683568" y="381000"/>
            <a:ext cx="7469832" cy="887760"/>
          </a:xfrm>
        </p:spPr>
        <p:txBody>
          <a:bodyPr>
            <a:normAutofit fontScale="90000"/>
          </a:bodyPr>
          <a:lstStyle/>
          <a:p>
            <a:r>
              <a:rPr lang="en-US" altLang="x-non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Urologic causes of </a:t>
            </a:r>
            <a:r>
              <a:rPr lang="en-US" altLang="x-none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hematuria</a:t>
            </a:r>
            <a:endParaRPr lang="en-US" altLang="x-none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1069975" y="1828800"/>
            <a:ext cx="7693025" cy="4572000"/>
          </a:xfrm>
        </p:spPr>
        <p:txBody>
          <a:bodyPr>
            <a:normAutofit lnSpcReduction="10000"/>
          </a:bodyPr>
          <a:lstStyle/>
          <a:p>
            <a:r>
              <a:rPr lang="en-US" altLang="x-none" sz="3200" b="1" u="sng"/>
              <a:t>Upper tract</a:t>
            </a:r>
          </a:p>
          <a:p>
            <a:pPr lvl="1"/>
            <a:r>
              <a:rPr lang="en-US" altLang="x-none"/>
              <a:t>Renal cell carcinoma</a:t>
            </a:r>
          </a:p>
          <a:p>
            <a:pPr lvl="1"/>
            <a:r>
              <a:rPr lang="en-US" altLang="x-none"/>
              <a:t>Renal calculi</a:t>
            </a:r>
          </a:p>
          <a:p>
            <a:pPr lvl="1"/>
            <a:r>
              <a:rPr lang="en-US" altLang="x-none"/>
              <a:t>Obstruction/Hydronephrosis</a:t>
            </a:r>
          </a:p>
          <a:p>
            <a:r>
              <a:rPr lang="en-US" altLang="x-none" sz="3200" b="1" u="sng"/>
              <a:t>Lower tract</a:t>
            </a:r>
          </a:p>
          <a:p>
            <a:pPr lvl="1"/>
            <a:r>
              <a:rPr lang="en-US" altLang="x-none"/>
              <a:t>Bladder cancer</a:t>
            </a:r>
          </a:p>
          <a:p>
            <a:pPr lvl="1"/>
            <a:r>
              <a:rPr lang="en-US" altLang="x-none"/>
              <a:t>BPH</a:t>
            </a:r>
          </a:p>
          <a:p>
            <a:pPr lvl="1"/>
            <a:r>
              <a:rPr lang="en-US" altLang="x-none"/>
              <a:t>UTI</a:t>
            </a:r>
          </a:p>
          <a:p>
            <a:pPr lvl="1"/>
            <a:r>
              <a:rPr lang="en-US" altLang="x-none"/>
              <a:t>Urethral Stricture</a:t>
            </a:r>
          </a:p>
          <a:p>
            <a:endParaRPr lang="en-US" altLang="x-non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x-none" sz="3600" b="1" dirty="0">
                <a:solidFill>
                  <a:srgbClr val="FF0000"/>
                </a:solidFill>
              </a:rPr>
              <a:t>When to suspect a </a:t>
            </a:r>
            <a:r>
              <a:rPr lang="en-US" altLang="x-none" sz="3600" b="1" dirty="0" err="1">
                <a:solidFill>
                  <a:srgbClr val="FF0000"/>
                </a:solidFill>
              </a:rPr>
              <a:t>nephrologic</a:t>
            </a:r>
            <a:r>
              <a:rPr lang="en-US" altLang="x-none" sz="3600" b="1" dirty="0">
                <a:solidFill>
                  <a:srgbClr val="FF0000"/>
                </a:solidFill>
              </a:rPr>
              <a:t> (glomerular) </a:t>
            </a:r>
            <a:r>
              <a:rPr lang="tr-TR" altLang="x-none" sz="3600" b="1" dirty="0" err="1" smtClean="0">
                <a:solidFill>
                  <a:srgbClr val="FF0000"/>
                </a:solidFill>
              </a:rPr>
              <a:t>disease</a:t>
            </a:r>
            <a:r>
              <a:rPr lang="en-US" altLang="x-none" sz="3600" b="1" dirty="0" smtClean="0">
                <a:solidFill>
                  <a:srgbClr val="FF0000"/>
                </a:solidFill>
              </a:rPr>
              <a:t>?</a:t>
            </a:r>
            <a:endParaRPr lang="en-US" altLang="x-none" sz="3600" b="1" dirty="0">
              <a:solidFill>
                <a:srgbClr val="FF0000"/>
              </a:solidFill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179512" y="2557264"/>
            <a:ext cx="4704457" cy="216788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Calisto MT" charset="0"/>
              <a:buAutoNum type="arabicPeriod"/>
            </a:pPr>
            <a:r>
              <a:rPr lang="en-US" altLang="x-non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RBC casts</a:t>
            </a:r>
          </a:p>
          <a:p>
            <a:pPr eaLnBrk="1" hangingPunct="1">
              <a:lnSpc>
                <a:spcPct val="80000"/>
              </a:lnSpc>
              <a:buFont typeface="Calisto MT" charset="0"/>
              <a:buAutoNum type="arabicPeriod"/>
            </a:pPr>
            <a:r>
              <a:rPr lang="en-US" alt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x-non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roteinuria</a:t>
            </a:r>
          </a:p>
          <a:p>
            <a:pPr eaLnBrk="1" hangingPunct="1">
              <a:lnSpc>
                <a:spcPct val="80000"/>
              </a:lnSpc>
              <a:buFont typeface="Calisto MT" charset="0"/>
              <a:buAutoNum type="arabicPeriod"/>
            </a:pPr>
            <a:r>
              <a:rPr lang="en-US" alt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x-non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ysmorphic red blood cells</a:t>
            </a:r>
          </a:p>
          <a:p>
            <a:pPr eaLnBrk="1" hangingPunct="1">
              <a:lnSpc>
                <a:spcPct val="80000"/>
              </a:lnSpc>
              <a:buFont typeface="Calisto MT" charset="0"/>
              <a:buAutoNum type="arabicPeriod"/>
            </a:pPr>
            <a:r>
              <a:rPr lang="en-US" alt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x-non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levated creatinine</a:t>
            </a:r>
          </a:p>
          <a:p>
            <a:pPr eaLnBrk="1" hangingPunct="1">
              <a:lnSpc>
                <a:spcPct val="80000"/>
              </a:lnSpc>
            </a:pPr>
            <a:endParaRPr lang="en-US" altLang="x-none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x-non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eaLnBrk="1" hangingPunct="1"/>
            <a:endParaRPr lang="en-US" altLang="x-non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6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45725"/>
            <a:ext cx="3481614" cy="269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Approach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pPr algn="ctr">
              <a:buClr>
                <a:schemeClr val="bg1"/>
              </a:buClr>
            </a:pPr>
            <a:r>
              <a:rPr lang="en-US" sz="2000" b="1" u="sng" dirty="0"/>
              <a:t>Microscopic </a:t>
            </a:r>
            <a:r>
              <a:rPr lang="tr-TR" sz="2000" b="1" u="sng" dirty="0" err="1" smtClean="0"/>
              <a:t>H</a:t>
            </a:r>
            <a:r>
              <a:rPr lang="en-US" sz="2000" b="1" u="sng" dirty="0" err="1" smtClean="0"/>
              <a:t>ematuria</a:t>
            </a:r>
            <a:endParaRPr lang="en-US" sz="2000" dirty="0"/>
          </a:p>
          <a:p>
            <a:pPr algn="ctr">
              <a:buClr>
                <a:schemeClr val="bg1"/>
              </a:buClr>
            </a:pPr>
            <a:r>
              <a:rPr lang="en-US" sz="2000" dirty="0"/>
              <a:t>urine dipstick </a:t>
            </a:r>
            <a:r>
              <a:rPr lang="en-US" sz="2000" dirty="0" smtClean="0"/>
              <a:t>+</a:t>
            </a:r>
            <a:r>
              <a:rPr lang="tr-TR" sz="2000" dirty="0" smtClean="0"/>
              <a:t> </a:t>
            </a:r>
            <a:r>
              <a:rPr lang="en-US" sz="2000" dirty="0" err="1" smtClean="0"/>
              <a:t>ve</a:t>
            </a:r>
            <a:endParaRPr lang="en-US" sz="2000" dirty="0"/>
          </a:p>
          <a:p>
            <a:pPr algn="ctr">
              <a:buClr>
                <a:schemeClr val="bg1"/>
              </a:buClr>
            </a:pPr>
            <a:endParaRPr lang="en-US" sz="2000" dirty="0"/>
          </a:p>
          <a:p>
            <a:pPr algn="ctr">
              <a:buClr>
                <a:schemeClr val="bg1"/>
              </a:buClr>
            </a:pPr>
            <a:r>
              <a:rPr lang="en-US" sz="2000" dirty="0"/>
              <a:t>                                  repeat urine dipstick   -</a:t>
            </a:r>
            <a:r>
              <a:rPr lang="en-US" sz="2000" dirty="0" err="1"/>
              <a:t>ve</a:t>
            </a:r>
            <a:r>
              <a:rPr lang="en-US" sz="2000" dirty="0"/>
              <a:t>   </a:t>
            </a:r>
            <a:r>
              <a:rPr lang="tr-TR" sz="2000" dirty="0" smtClean="0"/>
              <a:t> </a:t>
            </a:r>
            <a:r>
              <a:rPr lang="en-US" sz="2000" dirty="0" smtClean="0"/>
              <a:t>w/u </a:t>
            </a:r>
            <a:r>
              <a:rPr lang="en-US" sz="2000" dirty="0"/>
              <a:t>ends unless          </a:t>
            </a:r>
          </a:p>
          <a:p>
            <a:pPr>
              <a:buClr>
                <a:schemeClr val="bg1"/>
              </a:buClr>
            </a:pPr>
            <a:r>
              <a:rPr lang="en-US" sz="2000" dirty="0"/>
              <a:t>                                         </a:t>
            </a:r>
            <a:r>
              <a:rPr lang="tr-TR" sz="2000" dirty="0" smtClean="0"/>
              <a:t>             </a:t>
            </a:r>
            <a:r>
              <a:rPr lang="en-US" sz="2000" dirty="0" smtClean="0"/>
              <a:t>(</a:t>
            </a:r>
            <a:r>
              <a:rPr lang="en-US" sz="2000" dirty="0"/>
              <a:t>several days later)            </a:t>
            </a:r>
            <a:r>
              <a:rPr lang="tr-TR" sz="2000" dirty="0" smtClean="0"/>
              <a:t>    </a:t>
            </a:r>
            <a:r>
              <a:rPr lang="en-US" sz="2000" dirty="0" smtClean="0"/>
              <a:t>RF </a:t>
            </a:r>
            <a:r>
              <a:rPr lang="en-US" sz="2000" dirty="0"/>
              <a:t>for bladder ca </a:t>
            </a:r>
          </a:p>
          <a:p>
            <a:pPr algn="ctr">
              <a:buClr>
                <a:schemeClr val="bg1"/>
              </a:buClr>
            </a:pPr>
            <a:r>
              <a:rPr lang="en-US" sz="2000" dirty="0"/>
              <a:t>      +</a:t>
            </a:r>
            <a:r>
              <a:rPr lang="en-US" sz="2000" dirty="0" err="1"/>
              <a:t>ve</a:t>
            </a:r>
            <a:endParaRPr lang="en-US" sz="2000" dirty="0"/>
          </a:p>
          <a:p>
            <a:pPr>
              <a:buClr>
                <a:schemeClr val="bg1"/>
              </a:buClr>
            </a:pPr>
            <a:r>
              <a:rPr lang="en-US" sz="2000" b="1" u="sng" dirty="0"/>
              <a:t>Gross </a:t>
            </a:r>
            <a:r>
              <a:rPr lang="en-US" sz="2000" b="1" u="sng" dirty="0" err="1"/>
              <a:t>hematuria</a:t>
            </a:r>
            <a:r>
              <a:rPr lang="en-US" sz="2000" dirty="0"/>
              <a:t>                   </a:t>
            </a:r>
            <a:r>
              <a:rPr lang="tr-TR" sz="2000" dirty="0" smtClean="0"/>
              <a:t>             </a:t>
            </a:r>
            <a:r>
              <a:rPr lang="en-US" sz="2000" dirty="0" smtClean="0"/>
              <a:t>microscopy </a:t>
            </a:r>
            <a:endParaRPr lang="en-US" sz="2000" dirty="0"/>
          </a:p>
          <a:p>
            <a:pPr>
              <a:buClr>
                <a:schemeClr val="bg1"/>
              </a:buClr>
            </a:pPr>
            <a:endParaRPr lang="en-US" sz="2000" dirty="0"/>
          </a:p>
          <a:p>
            <a:pPr>
              <a:buClr>
                <a:schemeClr val="bg1"/>
              </a:buClr>
            </a:pPr>
            <a:r>
              <a:rPr lang="en-US" sz="2000" dirty="0"/>
              <a:t>                     red cell casts	            	no red cell casts</a:t>
            </a:r>
          </a:p>
          <a:p>
            <a:pPr>
              <a:buClr>
                <a:schemeClr val="bg1"/>
              </a:buClr>
            </a:pPr>
            <a:r>
              <a:rPr lang="en-US" sz="2000" dirty="0"/>
              <a:t>          </a:t>
            </a:r>
            <a:endParaRPr lang="en-US" sz="2000" dirty="0" smtClean="0"/>
          </a:p>
          <a:p>
            <a:pPr>
              <a:buClr>
                <a:schemeClr val="bg1"/>
              </a:buClr>
            </a:pPr>
            <a:r>
              <a:rPr lang="en-US" sz="2000" dirty="0" smtClean="0"/>
              <a:t>             </a:t>
            </a:r>
            <a:r>
              <a:rPr lang="en-US" sz="2000" b="1" dirty="0" err="1" smtClean="0"/>
              <a:t>glomerular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hematuria</a:t>
            </a:r>
            <a:r>
              <a:rPr lang="en-US" sz="2000" dirty="0" smtClean="0"/>
              <a:t>            </a:t>
            </a:r>
            <a:r>
              <a:rPr lang="en-US" sz="2000" b="1" dirty="0" err="1" smtClean="0"/>
              <a:t>nonglomerular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hematuria</a:t>
            </a:r>
            <a:endParaRPr lang="en-US" sz="2000" dirty="0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5724128" y="2971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4648200" y="2362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4648200" y="3429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2743200" y="3962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 flipH="1">
            <a:off x="3657600" y="4114800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>
            <a:off x="4724400" y="4114800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2339752" y="494116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>
            <a:off x="5724128" y="4876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MicroHematu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27565"/>
            <a:ext cx="3816424" cy="3285611"/>
          </a:xfrm>
          <a:prstGeom prst="rect">
            <a:avLst/>
          </a:prstGeom>
          <a:noFill/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419872" y="558924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HPF= x 400</a:t>
            </a:r>
            <a:endParaRPr lang="en-GB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237" y="1777762"/>
            <a:ext cx="4088227" cy="3235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The Approach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85950"/>
            <a:ext cx="9144000" cy="4972050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en-US" sz="2000" b="1" dirty="0"/>
              <a:t>                                 </a:t>
            </a:r>
            <a:r>
              <a:rPr lang="tr-TR" sz="2000" b="1" dirty="0" smtClean="0"/>
              <a:t>                G</a:t>
            </a:r>
            <a:r>
              <a:rPr lang="en-US" sz="2000" b="1" dirty="0" err="1" smtClean="0"/>
              <a:t>lomerular</a:t>
            </a:r>
            <a:r>
              <a:rPr lang="en-US" sz="2000" b="1" dirty="0" smtClean="0"/>
              <a:t> </a:t>
            </a:r>
            <a:r>
              <a:rPr lang="tr-TR" sz="2000" b="1" dirty="0" smtClean="0"/>
              <a:t>H</a:t>
            </a:r>
            <a:r>
              <a:rPr lang="en-US" sz="2000" b="1" dirty="0" err="1" smtClean="0"/>
              <a:t>ematuria</a:t>
            </a:r>
            <a:endParaRPr lang="en-US" sz="2000" b="1" dirty="0"/>
          </a:p>
          <a:p>
            <a:endParaRPr lang="en-US" sz="2000" b="1" dirty="0"/>
          </a:p>
          <a:p>
            <a:pPr>
              <a:buClr>
                <a:schemeClr val="bg1"/>
              </a:buClr>
            </a:pPr>
            <a:endParaRPr lang="en-US" sz="2000" b="1" dirty="0"/>
          </a:p>
          <a:p>
            <a:pPr>
              <a:buClr>
                <a:schemeClr val="bg1"/>
              </a:buClr>
            </a:pPr>
            <a:r>
              <a:rPr lang="en-US" sz="2000" b="1" dirty="0"/>
              <a:t>               NO </a:t>
            </a:r>
            <a:r>
              <a:rPr lang="en-US" sz="2000" dirty="0"/>
              <a:t>protein or                            </a:t>
            </a:r>
            <a:r>
              <a:rPr lang="tr-TR" sz="2000" dirty="0" smtClean="0"/>
              <a:t>		</a:t>
            </a:r>
            <a:r>
              <a:rPr lang="en-US" sz="2000" b="1" dirty="0" smtClean="0"/>
              <a:t>+</a:t>
            </a:r>
            <a:r>
              <a:rPr lang="en-US" sz="2000" b="1" dirty="0" err="1"/>
              <a:t>ve</a:t>
            </a:r>
            <a:r>
              <a:rPr lang="en-US" sz="2000" dirty="0"/>
              <a:t> protein or</a:t>
            </a:r>
          </a:p>
          <a:p>
            <a:pPr>
              <a:buClr>
                <a:schemeClr val="bg1"/>
              </a:buClr>
            </a:pPr>
            <a:r>
              <a:rPr lang="en-US" sz="2000" dirty="0"/>
              <a:t>              renal insufficiency                       </a:t>
            </a:r>
            <a:r>
              <a:rPr lang="tr-TR" sz="2000" dirty="0" smtClean="0"/>
              <a:t>		</a:t>
            </a:r>
            <a:r>
              <a:rPr lang="en-US" sz="2000" dirty="0" smtClean="0"/>
              <a:t>renal </a:t>
            </a:r>
            <a:r>
              <a:rPr lang="en-US" sz="2000" dirty="0"/>
              <a:t>insufficiency</a:t>
            </a:r>
          </a:p>
          <a:p>
            <a:pPr>
              <a:buClr>
                <a:schemeClr val="bg1"/>
              </a:buClr>
            </a:pPr>
            <a:endParaRPr lang="en-US" sz="2000" dirty="0"/>
          </a:p>
          <a:p>
            <a:pPr>
              <a:buClr>
                <a:schemeClr val="bg1"/>
              </a:buClr>
            </a:pPr>
            <a:endParaRPr lang="en-US" sz="2000" dirty="0"/>
          </a:p>
          <a:p>
            <a:pPr>
              <a:buClr>
                <a:schemeClr val="bg1"/>
              </a:buClr>
            </a:pPr>
            <a:r>
              <a:rPr lang="en-US" sz="2000" dirty="0"/>
              <a:t>        periodic medical follow-up                    </a:t>
            </a:r>
            <a:r>
              <a:rPr lang="tr-TR" sz="2000" dirty="0" smtClean="0"/>
              <a:t>	</a:t>
            </a:r>
            <a:r>
              <a:rPr lang="en-US" sz="2000" dirty="0" smtClean="0"/>
              <a:t>Nephrology </a:t>
            </a:r>
            <a:r>
              <a:rPr lang="en-US" sz="2000" dirty="0"/>
              <a:t>referral</a:t>
            </a:r>
          </a:p>
          <a:p>
            <a:pPr>
              <a:buClr>
                <a:schemeClr val="bg1"/>
              </a:buClr>
            </a:pPr>
            <a:r>
              <a:rPr lang="en-US" sz="2000" dirty="0"/>
              <a:t>        monitor for proteinuria or                    </a:t>
            </a:r>
            <a:r>
              <a:rPr lang="tr-TR" sz="2000" dirty="0" smtClean="0"/>
              <a:t>	</a:t>
            </a:r>
            <a:r>
              <a:rPr lang="en-US" sz="2000" dirty="0" smtClean="0"/>
              <a:t> </a:t>
            </a:r>
            <a:r>
              <a:rPr lang="en-US" sz="2000" dirty="0"/>
              <a:t>for renal biopsy</a:t>
            </a:r>
          </a:p>
          <a:p>
            <a:pPr>
              <a:buClr>
                <a:schemeClr val="bg1"/>
              </a:buClr>
            </a:pPr>
            <a:r>
              <a:rPr lang="en-US" sz="2000" dirty="0"/>
              <a:t>        renal insufficiency</a:t>
            </a:r>
          </a:p>
          <a:p>
            <a:pPr>
              <a:buClr>
                <a:schemeClr val="bg1"/>
              </a:buClr>
            </a:pPr>
            <a:r>
              <a:rPr lang="en-US" sz="2000" dirty="0"/>
              <a:t>        (q 6-12 months)</a:t>
            </a:r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 flipH="1">
            <a:off x="3200400" y="2438400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4572000" y="2438400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2267744" y="3962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6553200" y="3962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The Approach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85950"/>
            <a:ext cx="9144000" cy="4972050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en-US" sz="2000" dirty="0"/>
              <a:t>                             </a:t>
            </a:r>
            <a:r>
              <a:rPr lang="tr-TR" sz="2000" dirty="0" smtClean="0"/>
              <a:t>N</a:t>
            </a:r>
            <a:r>
              <a:rPr lang="en-US" sz="2000" b="1" dirty="0" err="1" smtClean="0"/>
              <a:t>onglomerular</a:t>
            </a:r>
            <a:r>
              <a:rPr lang="en-US" sz="2000" b="1" dirty="0" smtClean="0"/>
              <a:t> </a:t>
            </a:r>
            <a:r>
              <a:rPr lang="tr-TR" sz="2000" b="1" dirty="0" smtClean="0"/>
              <a:t>H</a:t>
            </a:r>
            <a:r>
              <a:rPr lang="en-US" sz="2000" b="1" dirty="0" err="1" smtClean="0"/>
              <a:t>ematuria</a:t>
            </a:r>
            <a:endParaRPr lang="en-US" sz="2000" dirty="0"/>
          </a:p>
          <a:p>
            <a:pPr>
              <a:buClr>
                <a:schemeClr val="bg1"/>
              </a:buClr>
            </a:pPr>
            <a:endParaRPr lang="en-US" sz="2000" dirty="0"/>
          </a:p>
          <a:p>
            <a:pPr>
              <a:buClr>
                <a:schemeClr val="bg1"/>
              </a:buClr>
            </a:pPr>
            <a:r>
              <a:rPr lang="en-US" sz="2000" dirty="0"/>
              <a:t>                                           CT                   +</a:t>
            </a:r>
            <a:r>
              <a:rPr lang="en-US" sz="2000" dirty="0" err="1"/>
              <a:t>ve</a:t>
            </a:r>
            <a:r>
              <a:rPr lang="en-US" sz="2000" dirty="0"/>
              <a:t>            refer based </a:t>
            </a:r>
          </a:p>
          <a:p>
            <a:pPr>
              <a:buClr>
                <a:schemeClr val="bg1"/>
              </a:buClr>
            </a:pPr>
            <a:r>
              <a:rPr lang="en-US" sz="2000" dirty="0"/>
              <a:t>                                        (or U/S)                                on lesion</a:t>
            </a:r>
          </a:p>
          <a:p>
            <a:pPr>
              <a:buClr>
                <a:schemeClr val="bg1"/>
              </a:buClr>
            </a:pPr>
            <a:r>
              <a:rPr lang="en-US" sz="2000" dirty="0"/>
              <a:t>                                               -</a:t>
            </a:r>
            <a:r>
              <a:rPr lang="en-US" sz="2000" dirty="0" err="1"/>
              <a:t>ve</a:t>
            </a:r>
            <a:endParaRPr lang="en-US" sz="2000" dirty="0"/>
          </a:p>
          <a:p>
            <a:pPr>
              <a:buClr>
                <a:schemeClr val="bg1"/>
              </a:buClr>
            </a:pPr>
            <a:r>
              <a:rPr lang="en-US" sz="2000" dirty="0"/>
              <a:t>                                     urine cytology         +</a:t>
            </a:r>
            <a:r>
              <a:rPr lang="en-US" sz="2000" dirty="0" err="1"/>
              <a:t>ve</a:t>
            </a:r>
            <a:r>
              <a:rPr lang="en-US" sz="2000" dirty="0"/>
              <a:t>            </a:t>
            </a:r>
            <a:r>
              <a:rPr lang="en-US" sz="2000" dirty="0" err="1"/>
              <a:t>cystoscopy</a:t>
            </a:r>
            <a:endParaRPr lang="en-US" sz="2000" dirty="0"/>
          </a:p>
          <a:p>
            <a:pPr>
              <a:buClr>
                <a:schemeClr val="bg1"/>
              </a:buClr>
            </a:pPr>
            <a:r>
              <a:rPr lang="en-US" sz="2000" dirty="0"/>
              <a:t>                                               -</a:t>
            </a:r>
            <a:r>
              <a:rPr lang="en-US" sz="2000" dirty="0" err="1"/>
              <a:t>ve</a:t>
            </a:r>
            <a:endParaRPr lang="en-US" sz="2000" dirty="0"/>
          </a:p>
          <a:p>
            <a:pPr>
              <a:buClr>
                <a:schemeClr val="bg1"/>
              </a:buClr>
            </a:pPr>
            <a:r>
              <a:rPr lang="en-US" sz="2000" dirty="0"/>
              <a:t>                       </a:t>
            </a:r>
          </a:p>
          <a:p>
            <a:pPr>
              <a:buClr>
                <a:schemeClr val="bg1"/>
              </a:buClr>
            </a:pPr>
            <a:r>
              <a:rPr lang="en-US" sz="2000" dirty="0"/>
              <a:t>               &gt;= 50 or                                  &lt;50 and</a:t>
            </a:r>
          </a:p>
          <a:p>
            <a:pPr>
              <a:buClr>
                <a:schemeClr val="bg1"/>
              </a:buClr>
            </a:pPr>
            <a:r>
              <a:rPr lang="en-US" sz="2000" dirty="0"/>
              <a:t>               RF for bladder Ca or             </a:t>
            </a:r>
            <a:r>
              <a:rPr lang="en-US" sz="2000" dirty="0" smtClean="0"/>
              <a:t>no </a:t>
            </a:r>
            <a:r>
              <a:rPr lang="en-US" sz="2000" dirty="0"/>
              <a:t>RF for bladder Ca</a:t>
            </a:r>
          </a:p>
          <a:p>
            <a:pPr>
              <a:buClr>
                <a:schemeClr val="bg1"/>
              </a:buClr>
            </a:pPr>
            <a:r>
              <a:rPr lang="en-US" sz="2000" dirty="0"/>
              <a:t>               gross </a:t>
            </a:r>
            <a:r>
              <a:rPr lang="en-US" sz="2000" dirty="0" err="1"/>
              <a:t>hematuria</a:t>
            </a:r>
            <a:endParaRPr lang="en-US" sz="2000" dirty="0"/>
          </a:p>
          <a:p>
            <a:pPr>
              <a:buClr>
                <a:schemeClr val="bg1"/>
              </a:buClr>
            </a:pPr>
            <a:endParaRPr lang="en-US" sz="2000" dirty="0"/>
          </a:p>
          <a:p>
            <a:pPr>
              <a:buClr>
                <a:schemeClr val="bg1"/>
              </a:buClr>
            </a:pPr>
            <a:r>
              <a:rPr lang="en-US" sz="2000" dirty="0"/>
              <a:t>                 </a:t>
            </a:r>
            <a:r>
              <a:rPr lang="en-US" sz="2000" dirty="0" err="1"/>
              <a:t>cystoscopy</a:t>
            </a:r>
            <a:r>
              <a:rPr lang="en-US" sz="2000" dirty="0"/>
              <a:t>                                  w/u ends (yearly urinalysis)</a:t>
            </a: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3851920" y="2971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3059832" y="3429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2987824" y="234888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4233664" y="4114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3059832" y="4191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 flipH="1">
            <a:off x="1979712" y="4495800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3635896" y="4495800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1835696" y="600452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5436096" y="5867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 and Examination</a:t>
            </a:r>
            <a:endParaRPr lang="en-A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3264" y="1960240"/>
            <a:ext cx="3682752" cy="3773016"/>
          </a:xfrm>
        </p:spPr>
        <p:txBody>
          <a:bodyPr>
            <a:normAutofit/>
          </a:bodyPr>
          <a:lstStyle/>
          <a:p>
            <a:r>
              <a:rPr lang="en-A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</a:p>
          <a:p>
            <a:pPr lvl="1"/>
            <a:r>
              <a:rPr lang="en-A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Time course</a:t>
            </a:r>
          </a:p>
          <a:p>
            <a:pPr lvl="1"/>
            <a:r>
              <a:rPr lang="en-A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Infective symptoms</a:t>
            </a:r>
          </a:p>
          <a:p>
            <a:pPr lvl="1"/>
            <a:r>
              <a:rPr lang="en-A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Urinary symptoms</a:t>
            </a:r>
          </a:p>
          <a:p>
            <a:pPr lvl="1"/>
            <a:r>
              <a:rPr lang="en-AU" sz="2000" b="1" dirty="0">
                <a:latin typeface="Arial" panose="020B0604020202020204" pitchFamily="34" charset="0"/>
                <a:cs typeface="Arial" panose="020B0604020202020204" pitchFamily="34" charset="0"/>
              </a:rPr>
              <a:t>Associated symptoms</a:t>
            </a:r>
          </a:p>
          <a:p>
            <a:pPr lvl="1"/>
            <a:r>
              <a:rPr lang="en-A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Past history</a:t>
            </a:r>
          </a:p>
          <a:p>
            <a:pPr lvl="1"/>
            <a:r>
              <a:rPr lang="en-A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Social history</a:t>
            </a:r>
          </a:p>
          <a:p>
            <a:pPr lvl="1"/>
            <a:r>
              <a:rPr lang="en-A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Family history</a:t>
            </a:r>
          </a:p>
          <a:p>
            <a:pPr lvl="1"/>
            <a:endParaRPr lang="en-A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065712" y="1916832"/>
            <a:ext cx="3682752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Examination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A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Vital signs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A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Abdominal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A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DRE</a:t>
            </a:r>
          </a:p>
        </p:txBody>
      </p:sp>
    </p:spTree>
    <p:extLst>
      <p:ext uri="{BB962C8B-B14F-4D97-AF65-F5344CB8AC3E}">
        <p14:creationId xmlns:p14="http://schemas.microsoft.com/office/powerpoint/2010/main" val="35216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701824"/>
            <a:ext cx="8229600" cy="1143000"/>
          </a:xfrm>
        </p:spPr>
        <p:txBody>
          <a:bodyPr/>
          <a:lstStyle/>
          <a:p>
            <a:r>
              <a:rPr lang="en-AU" b="1" dirty="0" smtClean="0">
                <a:solidFill>
                  <a:srgbClr val="FF0000"/>
                </a:solidFill>
              </a:rPr>
              <a:t>Urological Referral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52328"/>
            <a:ext cx="8229600" cy="2476872"/>
          </a:xfrm>
        </p:spPr>
        <p:txBody>
          <a:bodyPr>
            <a:normAutofit/>
          </a:bodyPr>
          <a:lstStyle/>
          <a:p>
            <a:r>
              <a:rPr lang="en-A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 patients with macroscopic haematuria</a:t>
            </a:r>
          </a:p>
          <a:p>
            <a:r>
              <a:rPr lang="en-A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 patients with symptomatic microscopic haematuria</a:t>
            </a:r>
          </a:p>
          <a:p>
            <a:r>
              <a:rPr lang="en-A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 patients with asymptomatic microscopic haematuria who are aged 35 and over</a:t>
            </a:r>
          </a:p>
        </p:txBody>
      </p:sp>
    </p:spTree>
    <p:extLst>
      <p:ext uri="{BB962C8B-B14F-4D97-AF65-F5344CB8AC3E}">
        <p14:creationId xmlns:p14="http://schemas.microsoft.com/office/powerpoint/2010/main" val="288982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Nephrological</a:t>
            </a:r>
            <a:r>
              <a:rPr lang="en-A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Referral</a:t>
            </a:r>
            <a:endParaRPr lang="en-A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b="1" dirty="0" smtClean="0"/>
              <a:t>Consideration of </a:t>
            </a:r>
            <a:r>
              <a:rPr lang="en-AU" sz="2400" b="1" dirty="0" err="1" smtClean="0"/>
              <a:t>nephrological</a:t>
            </a:r>
            <a:r>
              <a:rPr lang="en-AU" sz="2400" b="1" dirty="0" smtClean="0"/>
              <a:t> referral</a:t>
            </a:r>
          </a:p>
          <a:p>
            <a:pPr lvl="1"/>
            <a:r>
              <a:rPr lang="en-AU" sz="2000" b="1" dirty="0" smtClean="0"/>
              <a:t>Declining GFR</a:t>
            </a:r>
          </a:p>
          <a:p>
            <a:pPr lvl="2"/>
            <a:r>
              <a:rPr lang="en-AU" sz="1800" b="1" dirty="0" smtClean="0"/>
              <a:t>&gt;10ml/min within the previous 5 years</a:t>
            </a:r>
          </a:p>
          <a:p>
            <a:pPr lvl="2"/>
            <a:r>
              <a:rPr lang="en-AU" sz="1800" b="1" dirty="0" smtClean="0"/>
              <a:t>&gt;5ml/min within the last 1 year</a:t>
            </a:r>
          </a:p>
          <a:p>
            <a:pPr lvl="1"/>
            <a:r>
              <a:rPr lang="en-AU" sz="2000" b="1" dirty="0" smtClean="0"/>
              <a:t>Stage 4 or 5 CKD (</a:t>
            </a:r>
            <a:r>
              <a:rPr lang="en-AU" sz="2000" b="1" dirty="0" err="1" smtClean="0"/>
              <a:t>eGFR</a:t>
            </a:r>
            <a:r>
              <a:rPr lang="en-AU" sz="2000" b="1" dirty="0" smtClean="0"/>
              <a:t> &lt;30)</a:t>
            </a:r>
          </a:p>
          <a:p>
            <a:pPr lvl="1"/>
            <a:r>
              <a:rPr lang="en-AU" sz="2000" b="1" dirty="0" smtClean="0"/>
              <a:t>Significant proteinuria</a:t>
            </a:r>
          </a:p>
          <a:p>
            <a:pPr lvl="2"/>
            <a:r>
              <a:rPr lang="en-AU" sz="1800" b="1" dirty="0" smtClean="0"/>
              <a:t>PCR ≥50mg/</a:t>
            </a:r>
            <a:r>
              <a:rPr lang="en-AU" sz="1800" b="1" dirty="0" err="1" smtClean="0"/>
              <a:t>mmol</a:t>
            </a:r>
            <a:endParaRPr lang="en-AU" sz="1800" b="1" dirty="0" smtClean="0"/>
          </a:p>
          <a:p>
            <a:pPr lvl="2"/>
            <a:r>
              <a:rPr lang="en-AU" sz="1800" b="1" dirty="0" smtClean="0"/>
              <a:t>ACR ≥30mg/</a:t>
            </a:r>
            <a:r>
              <a:rPr lang="en-AU" sz="1800" b="1" dirty="0" err="1" smtClean="0"/>
              <a:t>mmol</a:t>
            </a:r>
            <a:endParaRPr lang="en-AU" sz="1800" b="1" dirty="0" smtClean="0"/>
          </a:p>
          <a:p>
            <a:pPr lvl="1"/>
            <a:r>
              <a:rPr lang="en-AU" sz="2000" b="1" dirty="0" smtClean="0"/>
              <a:t>Isolated haematuria with hypertension who are aged ≤40</a:t>
            </a:r>
          </a:p>
          <a:p>
            <a:pPr lvl="1"/>
            <a:r>
              <a:rPr lang="en-AU" sz="2000" b="1" dirty="0" smtClean="0"/>
              <a:t>Haematuria with coinciding </a:t>
            </a:r>
            <a:r>
              <a:rPr lang="en-AU" sz="2000" b="1" dirty="0" err="1" smtClean="0"/>
              <a:t>intercurrent</a:t>
            </a:r>
            <a:r>
              <a:rPr lang="en-AU" sz="2000" b="1" dirty="0" smtClean="0"/>
              <a:t> infection</a:t>
            </a:r>
          </a:p>
        </p:txBody>
      </p:sp>
    </p:spTree>
    <p:extLst>
      <p:ext uri="{BB962C8B-B14F-4D97-AF65-F5344CB8AC3E}">
        <p14:creationId xmlns:p14="http://schemas.microsoft.com/office/powerpoint/2010/main" val="394847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Imaging</a:t>
            </a:r>
            <a:endParaRPr lang="en-A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CT Urography</a:t>
            </a:r>
          </a:p>
          <a:p>
            <a:pPr lvl="1"/>
            <a:r>
              <a:rPr lang="en-A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Non-contrast</a:t>
            </a:r>
          </a:p>
          <a:p>
            <a:pPr lvl="1"/>
            <a:r>
              <a:rPr lang="en-A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Arterial phase</a:t>
            </a:r>
          </a:p>
          <a:p>
            <a:pPr lvl="1"/>
            <a:r>
              <a:rPr lang="en-A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Renal parenchymal phase</a:t>
            </a:r>
          </a:p>
          <a:p>
            <a:pPr lvl="1"/>
            <a:r>
              <a:rPr lang="en-A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Excretory phase</a:t>
            </a:r>
            <a:endParaRPr lang="en-A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MR Urography</a:t>
            </a:r>
          </a:p>
          <a:p>
            <a:pPr lvl="1"/>
            <a:r>
              <a:rPr lang="en-A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Without and with IV contrast</a:t>
            </a:r>
          </a:p>
          <a:p>
            <a:r>
              <a:rPr lang="en-A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Ultrasound</a:t>
            </a:r>
          </a:p>
          <a:p>
            <a:r>
              <a:rPr lang="en-A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Retrograde </a:t>
            </a:r>
            <a:r>
              <a:rPr lang="en-A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pyelogram</a:t>
            </a:r>
            <a:endParaRPr lang="en-A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IVP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712" y="1728192"/>
            <a:ext cx="2478616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797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 Urography</a:t>
            </a:r>
            <a:endParaRPr lang="en-A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39949"/>
            <a:ext cx="5490080" cy="34892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768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Cystoscopy</a:t>
            </a:r>
            <a:endParaRPr lang="en-A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A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Full visualisation of the bladder, prostate and urethra</a:t>
            </a:r>
          </a:p>
          <a:p>
            <a:pPr lvl="1"/>
            <a:r>
              <a:rPr lang="en-A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 haematuria patients aged 35 years and over</a:t>
            </a:r>
          </a:p>
          <a:p>
            <a:pPr lvl="1"/>
            <a:r>
              <a:rPr lang="en-A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 patients with risk factors for urinary tract malignancy</a:t>
            </a:r>
          </a:p>
        </p:txBody>
      </p:sp>
      <p:pic>
        <p:nvPicPr>
          <p:cNvPr id="4098" name="Picture 2" descr="G:\Dropbox\2013 - Haematuria\flexible-cystoscope_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73016"/>
            <a:ext cx="3358077" cy="2232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585496"/>
            <a:ext cx="2664296" cy="27412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209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FF0000"/>
                </a:solidFill>
              </a:rPr>
              <a:t>Negative Urological Workup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1800" dirty="0" smtClean="0"/>
              <a:t>Annual assessment</a:t>
            </a:r>
          </a:p>
          <a:p>
            <a:pPr lvl="1"/>
            <a:r>
              <a:rPr lang="en-AU" sz="1600" dirty="0" err="1" smtClean="0"/>
              <a:t>Creatinine</a:t>
            </a:r>
            <a:r>
              <a:rPr lang="en-AU" sz="1600" dirty="0" smtClean="0"/>
              <a:t> / </a:t>
            </a:r>
            <a:r>
              <a:rPr lang="en-AU" sz="1600" dirty="0" err="1" smtClean="0"/>
              <a:t>eGFR</a:t>
            </a:r>
            <a:endParaRPr lang="en-AU" sz="1600" dirty="0" smtClean="0"/>
          </a:p>
          <a:p>
            <a:pPr lvl="1"/>
            <a:r>
              <a:rPr lang="en-AU" sz="1600" dirty="0" smtClean="0"/>
              <a:t>PCR / ACR</a:t>
            </a:r>
          </a:p>
          <a:p>
            <a:pPr lvl="1"/>
            <a:r>
              <a:rPr lang="en-AU" sz="1600" dirty="0"/>
              <a:t>Blood pressure</a:t>
            </a:r>
          </a:p>
          <a:p>
            <a:r>
              <a:rPr lang="en-AU" sz="1800" dirty="0" smtClean="0"/>
              <a:t>Monitor</a:t>
            </a:r>
          </a:p>
          <a:p>
            <a:pPr lvl="1"/>
            <a:r>
              <a:rPr lang="en-AU" sz="1600" dirty="0" smtClean="0"/>
              <a:t>Voiding LUTS</a:t>
            </a:r>
          </a:p>
          <a:p>
            <a:pPr lvl="1"/>
            <a:r>
              <a:rPr lang="en-AU" sz="1600" dirty="0" err="1" smtClean="0"/>
              <a:t>Macrohaematuria</a:t>
            </a:r>
            <a:endParaRPr lang="en-AU" sz="1600" dirty="0" smtClean="0"/>
          </a:p>
          <a:p>
            <a:pPr lvl="1"/>
            <a:r>
              <a:rPr lang="en-AU" sz="1600" dirty="0" smtClean="0"/>
              <a:t>Significant proteinuria</a:t>
            </a:r>
          </a:p>
          <a:p>
            <a:pPr lvl="1"/>
            <a:r>
              <a:rPr lang="en-AU" sz="1600" dirty="0" smtClean="0"/>
              <a:t>Worsening renal function</a:t>
            </a:r>
          </a:p>
          <a:p>
            <a:r>
              <a:rPr lang="en-AU" sz="1800" dirty="0" smtClean="0"/>
              <a:t>Repeat full urological work-up if persistent haematuria</a:t>
            </a:r>
          </a:p>
          <a:p>
            <a:r>
              <a:rPr lang="en-AU" sz="1800" dirty="0" smtClean="0"/>
              <a:t>Consider </a:t>
            </a:r>
            <a:r>
              <a:rPr lang="en-AU" sz="1800" dirty="0" err="1" smtClean="0"/>
              <a:t>nephrological</a:t>
            </a:r>
            <a:r>
              <a:rPr lang="en-AU" sz="1800" dirty="0" smtClean="0"/>
              <a:t> referral</a:t>
            </a:r>
          </a:p>
          <a:p>
            <a:endParaRPr lang="en-AU" sz="1800" dirty="0"/>
          </a:p>
          <a:p>
            <a:r>
              <a:rPr lang="en-AU" sz="1800" dirty="0" smtClean="0"/>
              <a:t>Follow up not required</a:t>
            </a:r>
          </a:p>
          <a:p>
            <a:pPr lvl="1"/>
            <a:r>
              <a:rPr lang="en-AU" sz="1600" dirty="0" smtClean="0"/>
              <a:t>2x consecutive negative annual urinalyses</a:t>
            </a:r>
          </a:p>
        </p:txBody>
      </p:sp>
    </p:spTree>
    <p:extLst>
      <p:ext uri="{BB962C8B-B14F-4D97-AF65-F5344CB8AC3E}">
        <p14:creationId xmlns:p14="http://schemas.microsoft.com/office/powerpoint/2010/main" val="266797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tr-TR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According</a:t>
            </a:r>
            <a:r>
              <a:rPr lang="tr-T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484784"/>
            <a:ext cx="7211144" cy="45259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Painless</a:t>
            </a:r>
          </a:p>
          <a:p>
            <a:pPr lvl="1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IgA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nephropathy</a:t>
            </a:r>
          </a:p>
          <a:p>
            <a:pPr lvl="1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Benign familial nephropathy/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Alport’s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syndrome</a:t>
            </a:r>
          </a:p>
          <a:p>
            <a:pPr lvl="1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Exercise induced</a:t>
            </a:r>
          </a:p>
          <a:p>
            <a:pPr lvl="1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Coagulopathy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Painful</a:t>
            </a:r>
          </a:p>
          <a:p>
            <a:pPr lvl="1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Infection</a:t>
            </a:r>
          </a:p>
          <a:p>
            <a:pPr lvl="1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Trauma</a:t>
            </a:r>
          </a:p>
          <a:p>
            <a:pPr lvl="1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Malignancy</a:t>
            </a:r>
          </a:p>
          <a:p>
            <a:pPr lvl="1">
              <a:buFontTx/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r>
              <a:rPr lang="tr-TR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Hematuria</a:t>
            </a:r>
            <a:endParaRPr lang="en-GB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76264"/>
            <a:ext cx="8229600" cy="3412976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Macroscopic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icroscopic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ymptomatic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asymptomatic 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ransient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persistent 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ither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isolated or associated with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proteinuria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and other urinary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abnormalities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r>
              <a:rPr lang="en-GB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Haematuria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features of </a:t>
            </a:r>
            <a:r>
              <a:rPr lang="en-GB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glomerulonephritis</a:t>
            </a:r>
            <a:endParaRPr lang="en-GB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5272" y="2176264"/>
            <a:ext cx="6923112" cy="3629000"/>
          </a:xfrm>
        </p:spPr>
        <p:txBody>
          <a:bodyPr/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Primary renal diseases</a:t>
            </a:r>
          </a:p>
          <a:p>
            <a:pPr lvl="1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IgA nephropathy</a:t>
            </a:r>
          </a:p>
          <a:p>
            <a:pPr lvl="1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MPGN 1 and 2</a:t>
            </a:r>
          </a:p>
          <a:p>
            <a:pPr lvl="1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Anti GBM disease</a:t>
            </a: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Secondary renal diseases</a:t>
            </a:r>
          </a:p>
          <a:p>
            <a:pPr lvl="1"/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Postinfectious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GN</a:t>
            </a:r>
          </a:p>
          <a:p>
            <a:pPr lvl="1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HSP nephritis</a:t>
            </a:r>
          </a:p>
          <a:p>
            <a:pPr lvl="1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SLE</a:t>
            </a: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Haematuria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Indications for renal biopsy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Associated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proteinuria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Persistent low C3</a:t>
            </a:r>
          </a:p>
          <a:p>
            <a:pPr>
              <a:lnSpc>
                <a:spcPct val="80000"/>
              </a:lnSpc>
            </a:pP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Impaired renal function</a:t>
            </a:r>
          </a:p>
          <a:p>
            <a:pPr>
              <a:lnSpc>
                <a:spcPct val="80000"/>
              </a:lnSpc>
            </a:pP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Systemic disease with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proteinuria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SLE, HSP, ANCA associated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vasculitis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Family history suggestive of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Alport’s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syndrome</a:t>
            </a:r>
          </a:p>
          <a:p>
            <a:pPr>
              <a:lnSpc>
                <a:spcPct val="80000"/>
              </a:lnSpc>
            </a:pP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Recurrent gross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haematuria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of unknown aetiology with extreme parental anxieties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performed in all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 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urine microscopy and culture</a:t>
            </a:r>
          </a:p>
          <a:p>
            <a:pPr lvl="2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CBC</a:t>
            </a:r>
          </a:p>
          <a:p>
            <a:pPr lvl="2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serum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creatinine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serum C3 level</a:t>
            </a:r>
          </a:p>
          <a:p>
            <a:pPr lvl="2"/>
            <a:r>
              <a:rPr lang="tr-T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kidney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ultrasonography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urine protein = urine albumin/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creatinine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ratio</a:t>
            </a:r>
          </a:p>
          <a:p>
            <a:pPr lvl="2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calcium = urine calcium/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creatinine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ratio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INVESTIGATION</a:t>
            </a:r>
            <a:endParaRPr lang="en-GB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672"/>
            <a:ext cx="8229600" cy="5649491"/>
          </a:xfrm>
        </p:spPr>
        <p:txBody>
          <a:bodyPr>
            <a:noAutofit/>
          </a:bodyPr>
          <a:lstStyle/>
          <a:p>
            <a:pPr lvl="1">
              <a:lnSpc>
                <a:spcPct val="80000"/>
              </a:lnSpc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 performed in selected patients: </a:t>
            </a:r>
          </a:p>
          <a:p>
            <a:pPr lvl="2">
              <a:lnSpc>
                <a:spcPct val="80000"/>
              </a:lnSpc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Skin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or throat culture</a:t>
            </a:r>
          </a:p>
          <a:p>
            <a:pPr lvl="2">
              <a:lnSpc>
                <a:spcPct val="8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ANA titer</a:t>
            </a:r>
          </a:p>
          <a:p>
            <a:pPr lvl="2">
              <a:lnSpc>
                <a:spcPct val="8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Urine analysis looking for cast</a:t>
            </a:r>
          </a:p>
          <a:p>
            <a:pPr lvl="2">
              <a:lnSpc>
                <a:spcPct val="8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Coagulation study/ platelet count</a:t>
            </a:r>
          </a:p>
          <a:p>
            <a:pPr lvl="2">
              <a:lnSpc>
                <a:spcPct val="8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Sickle cell screen </a:t>
            </a:r>
          </a:p>
          <a:p>
            <a:pPr lvl="2">
              <a:lnSpc>
                <a:spcPct val="8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Audiogram </a:t>
            </a:r>
            <a:endParaRPr lang="en-US" sz="2000" b="1" dirty="0">
              <a:solidFill>
                <a:schemeClr val="fol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Renal biopsy</a:t>
            </a:r>
          </a:p>
          <a:p>
            <a:pPr lvl="2">
              <a:lnSpc>
                <a:spcPct val="8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Microscopic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haematuria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plus any of the following:</a:t>
            </a:r>
          </a:p>
          <a:p>
            <a:pPr lvl="3">
              <a:lnSpc>
                <a:spcPct val="80000"/>
              </a:lnSpc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Diminished renal function</a:t>
            </a:r>
          </a:p>
          <a:p>
            <a:pPr lvl="3">
              <a:lnSpc>
                <a:spcPct val="80000"/>
              </a:lnSpc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Proteinuria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80000"/>
              </a:lnSpc>
            </a:pP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Persistant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microscopic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haematuria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(&gt;1 year)</a:t>
            </a:r>
          </a:p>
          <a:p>
            <a:pPr lvl="2">
              <a:lnSpc>
                <a:spcPct val="8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Second episode of gross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haematuria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Cystoscopy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80000"/>
              </a:lnSpc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microscopic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haematuria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dysuria and sterile urine culture</a:t>
            </a:r>
          </a:p>
          <a:p>
            <a:pPr>
              <a:lnSpc>
                <a:spcPct val="80000"/>
              </a:lnSpc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29816"/>
            <a:ext cx="8229600" cy="1143000"/>
          </a:xfrm>
        </p:spPr>
        <p:txBody>
          <a:bodyPr>
            <a:normAutofit/>
          </a:bodyPr>
          <a:lstStyle/>
          <a:p>
            <a:r>
              <a:rPr lang="en-AU" sz="3600" b="1" dirty="0" smtClean="0">
                <a:solidFill>
                  <a:srgbClr val="FF0000"/>
                </a:solidFill>
              </a:rPr>
              <a:t>Manual Bladder Washout</a:t>
            </a:r>
            <a:endParaRPr lang="en-AU" sz="3600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G:\Dropbox\2013 - Haematuria\foley_catheters_3wa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" t="4289" r="3351" b="5155"/>
          <a:stretch/>
        </p:blipFill>
        <p:spPr bwMode="auto">
          <a:xfrm>
            <a:off x="6156176" y="3717032"/>
            <a:ext cx="2592288" cy="17020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2376264" cy="17821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Content Placeholder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636912"/>
            <a:ext cx="2448272" cy="18362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621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04664"/>
            <a:ext cx="4176464" cy="5152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024" y="2060848"/>
            <a:ext cx="3491880" cy="1143000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Teşekkür Ederim </a:t>
            </a:r>
            <a:endParaRPr lang="en-A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reeform 6"/>
          <p:cNvSpPr>
            <a:spLocks/>
          </p:cNvSpPr>
          <p:nvPr/>
        </p:nvSpPr>
        <p:spPr bwMode="auto">
          <a:xfrm>
            <a:off x="2484438" y="1557338"/>
            <a:ext cx="2128837" cy="1414462"/>
          </a:xfrm>
          <a:custGeom>
            <a:avLst/>
            <a:gdLst>
              <a:gd name="T0" fmla="*/ 2128837 w 1341"/>
              <a:gd name="T1" fmla="*/ 0 h 891"/>
              <a:gd name="T2" fmla="*/ 0 w 1341"/>
              <a:gd name="T3" fmla="*/ 1414462 h 89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341" h="891">
                <a:moveTo>
                  <a:pt x="1341" y="0"/>
                </a:moveTo>
                <a:lnTo>
                  <a:pt x="0" y="891"/>
                </a:lnTo>
              </a:path>
            </a:pathLst>
          </a:custGeom>
          <a:ln>
            <a:headEnd type="none" w="med" len="med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tr-TR"/>
          </a:p>
        </p:txBody>
      </p:sp>
      <p:sp>
        <p:nvSpPr>
          <p:cNvPr id="2" name="Freeform 7"/>
          <p:cNvSpPr>
            <a:spLocks/>
          </p:cNvSpPr>
          <p:nvPr/>
        </p:nvSpPr>
        <p:spPr bwMode="auto">
          <a:xfrm>
            <a:off x="4572000" y="1557338"/>
            <a:ext cx="2089150" cy="1511300"/>
          </a:xfrm>
          <a:custGeom>
            <a:avLst/>
            <a:gdLst>
              <a:gd name="T0" fmla="*/ 0 w 1435"/>
              <a:gd name="T1" fmla="*/ 0 h 1052"/>
              <a:gd name="T2" fmla="*/ 2089150 w 1435"/>
              <a:gd name="T3" fmla="*/ 1511300 h 105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435" h="1052">
                <a:moveTo>
                  <a:pt x="0" y="0"/>
                </a:moveTo>
                <a:lnTo>
                  <a:pt x="1435" y="1052"/>
                </a:lnTo>
              </a:path>
            </a:pathLst>
          </a:custGeom>
          <a:ln>
            <a:headEnd type="none" w="med" len="med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tr-TR"/>
          </a:p>
        </p:txBody>
      </p:sp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323850" y="3068638"/>
            <a:ext cx="4537075" cy="10668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tr-TR" sz="3200" dirty="0"/>
              <a:t>Transient phenomenon</a:t>
            </a:r>
          </a:p>
          <a:p>
            <a:pPr eaLnBrk="1" hangingPunct="1"/>
            <a:r>
              <a:rPr lang="en-US" altLang="tr-TR" sz="3200" dirty="0"/>
              <a:t>of little significance</a:t>
            </a:r>
            <a:r>
              <a:rPr lang="en-US" alt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5940425" y="3068638"/>
            <a:ext cx="2690813" cy="156966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tr-TR" sz="3200" dirty="0"/>
              <a:t>Sign of serious</a:t>
            </a:r>
          </a:p>
          <a:p>
            <a:pPr eaLnBrk="1" hangingPunct="1"/>
            <a:r>
              <a:rPr lang="en-US" altLang="tr-TR" sz="3200" dirty="0"/>
              <a:t>renal disease</a:t>
            </a:r>
            <a:endParaRPr lang="ru-RU" altLang="tr-TR" sz="32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557808"/>
            <a:ext cx="8229600" cy="902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Hematuria</a:t>
            </a:r>
            <a:endParaRPr lang="en-GB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6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276475"/>
            <a:ext cx="7772400" cy="4114800"/>
          </a:xfrm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marL="0" indent="0" eaLnBrk="1" hangingPunct="1">
              <a:buNone/>
            </a:pPr>
            <a:r>
              <a:rPr lang="en-US" altLang="tr-TR" sz="4400" b="1" dirty="0" smtClean="0">
                <a:cs typeface="Times New Roman" panose="02020603050405020304" pitchFamily="18" charset="0"/>
              </a:rPr>
              <a:t>Definition</a:t>
            </a:r>
            <a:r>
              <a:rPr lang="en-US" altLang="tr-TR" sz="3600" b="1" i="1" dirty="0" smtClean="0">
                <a:cs typeface="Times New Roman" panose="02020603050405020304" pitchFamily="18" charset="0"/>
              </a:rPr>
              <a:t>         &gt; 3-5 RBC/HPF</a:t>
            </a:r>
          </a:p>
          <a:p>
            <a:pPr eaLnBrk="1" hangingPunct="1">
              <a:buFont typeface="Wingdings" panose="05000000000000000000" pitchFamily="2" charset="2"/>
              <a:buBlip>
                <a:blip r:embed="rId2"/>
              </a:buBlip>
            </a:pPr>
            <a:endParaRPr lang="en-US" altLang="tr-TR" sz="3600" b="1" i="1" dirty="0" smtClean="0"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tr-TR" sz="3600" b="1" i="1" dirty="0" smtClean="0">
                <a:cs typeface="Times New Roman" panose="02020603050405020304" pitchFamily="18" charset="0"/>
              </a:rPr>
              <a:t>                                 &gt; 5 RBC/mm³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tr-TR" sz="3600" b="1" i="1" dirty="0" smtClean="0"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tr-TR" sz="3600" b="1" i="1" dirty="0" smtClean="0">
                <a:cs typeface="Times New Roman" panose="02020603050405020304" pitchFamily="18" charset="0"/>
              </a:rPr>
              <a:t>                                 &gt; 8000 RBC/ml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557808"/>
            <a:ext cx="8229600" cy="902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Microscopic</a:t>
            </a:r>
            <a:r>
              <a:rPr lang="tr-T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Hematuria</a:t>
            </a:r>
            <a:endParaRPr lang="en-GB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7240" y="1988840"/>
            <a:ext cx="7715200" cy="4137323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Kidney disease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en-US" alt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Lesions along the urinary tract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alt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tr-T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nrelated</a:t>
            </a:r>
            <a:r>
              <a:rPr lang="en-US" alt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tr-T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onditions</a:t>
            </a:r>
            <a:r>
              <a:rPr lang="tr-TR" alt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kidney and urinary tract</a:t>
            </a:r>
            <a:endParaRPr lang="ru-RU" alt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557808"/>
            <a:ext cx="8229600" cy="902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Causes</a:t>
            </a:r>
            <a:r>
              <a:rPr lang="tr-T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Hematuria</a:t>
            </a:r>
            <a:endParaRPr lang="en-GB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17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300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28600"/>
            <a:ext cx="8497192" cy="104016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altLang="tr-TR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Glomerular versus </a:t>
            </a:r>
            <a:r>
              <a:rPr lang="en-US" altLang="tr-TR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extraglomerular</a:t>
            </a:r>
            <a:r>
              <a:rPr lang="en-US" altLang="tr-TR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bleeding</a:t>
            </a:r>
          </a:p>
        </p:txBody>
      </p:sp>
      <p:graphicFrame>
        <p:nvGraphicFramePr>
          <p:cNvPr id="84017" name="Group 4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515921061"/>
              </p:ext>
            </p:extLst>
          </p:nvPr>
        </p:nvGraphicFramePr>
        <p:xfrm>
          <a:off x="107504" y="1473058"/>
          <a:ext cx="8929687" cy="4980278"/>
        </p:xfrm>
        <a:graphic>
          <a:graphicData uri="http://schemas.openxmlformats.org/drawingml/2006/table">
            <a:tbl>
              <a:tblPr/>
              <a:tblGrid>
                <a:gridCol w="2806700">
                  <a:extLst>
                    <a:ext uri="{9D8B030D-6E8A-4147-A177-3AD203B41FA5}">
                      <a16:colId xmlns:a16="http://schemas.microsoft.com/office/drawing/2014/main" xmlns="" val="59342342"/>
                    </a:ext>
                  </a:extLst>
                </a:gridCol>
                <a:gridCol w="3300412">
                  <a:extLst>
                    <a:ext uri="{9D8B030D-6E8A-4147-A177-3AD203B41FA5}">
                      <a16:colId xmlns:a16="http://schemas.microsoft.com/office/drawing/2014/main" xmlns="" val="1366515263"/>
                    </a:ext>
                  </a:extLst>
                </a:gridCol>
                <a:gridCol w="2822575">
                  <a:extLst>
                    <a:ext uri="{9D8B030D-6E8A-4147-A177-3AD203B41FA5}">
                      <a16:colId xmlns:a16="http://schemas.microsoft.com/office/drawing/2014/main" xmlns="" val="1957387087"/>
                    </a:ext>
                  </a:extLst>
                </a:gridCol>
              </a:tblGrid>
              <a:tr h="68573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2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Urinary finding</a:t>
                      </a: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2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Glomerular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29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Extraglomerular</a:t>
                      </a:r>
                      <a:endParaRPr kumimoji="0" lang="en-US" altLang="tr-TR" sz="29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74668354"/>
                  </a:ext>
                </a:extLst>
              </a:tr>
              <a:tr h="94479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Red cell casts</a:t>
                      </a: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May be present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Absent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tr-TR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74853597"/>
                  </a:ext>
                </a:extLst>
              </a:tr>
              <a:tr h="85945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Red cell morphology</a:t>
                      </a: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Dysmorphic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Uniform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02947461"/>
                  </a:ext>
                </a:extLst>
              </a:tr>
              <a:tr h="94479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Proteinuria</a:t>
                      </a: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May be present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Absent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tr-TR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8360433"/>
                  </a:ext>
                </a:extLst>
              </a:tr>
              <a:tr h="68573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Clots</a:t>
                      </a: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Absent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May be present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42768122"/>
                  </a:ext>
                </a:extLst>
              </a:tr>
              <a:tr h="85945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Color</a:t>
                      </a: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May be red or brown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CCFF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May be red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8560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451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Autofit/>
          </a:bodyPr>
          <a:lstStyle/>
          <a:p>
            <a:r>
              <a:rPr lang="tr-TR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Glomerular</a:t>
            </a:r>
            <a:r>
              <a:rPr lang="tr-TR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tr-TR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Extraglomerular</a:t>
            </a:r>
            <a:r>
              <a:rPr lang="tr-TR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Bleeding</a:t>
            </a:r>
            <a:endParaRPr lang="tr-TR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van 1"/>
          <p:cNvSpPr txBox="1">
            <a:spLocks/>
          </p:cNvSpPr>
          <p:nvPr/>
        </p:nvSpPr>
        <p:spPr>
          <a:xfrm>
            <a:off x="539552" y="1849686"/>
            <a:ext cx="8229600" cy="3739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tr-TR" sz="3200" b="1" dirty="0" err="1" smtClean="0"/>
              <a:t>Clots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never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occur</a:t>
            </a:r>
            <a:r>
              <a:rPr lang="tr-TR" sz="3200" b="1" dirty="0" smtClean="0"/>
              <a:t> in </a:t>
            </a:r>
            <a:r>
              <a:rPr lang="tr-TR" sz="3200" b="1" dirty="0" err="1" smtClean="0"/>
              <a:t>glomerular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disease</a:t>
            </a:r>
            <a:endParaRPr lang="tr-TR" sz="3200" b="1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tr-TR" sz="3200" b="1" dirty="0" smtClean="0"/>
              <a:t>A </a:t>
            </a:r>
            <a:r>
              <a:rPr lang="tr-TR" sz="3200" b="1" dirty="0" err="1" smtClean="0"/>
              <a:t>three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tube</a:t>
            </a:r>
            <a:r>
              <a:rPr lang="tr-TR" sz="3200" b="1" dirty="0" smtClean="0"/>
              <a:t> test </a:t>
            </a:r>
            <a:r>
              <a:rPr lang="tr-TR" sz="3200" b="1" dirty="0" err="1" smtClean="0"/>
              <a:t>may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sometimes</a:t>
            </a:r>
            <a:r>
              <a:rPr lang="tr-TR" sz="3200" b="1" dirty="0" smtClean="0"/>
              <a:t> be </a:t>
            </a:r>
            <a:r>
              <a:rPr lang="tr-TR" sz="3200" b="1" dirty="0" err="1" smtClean="0"/>
              <a:t>useful</a:t>
            </a:r>
            <a:endParaRPr lang="tr-TR" sz="3200" b="1" dirty="0" smtClean="0"/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few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ml – </a:t>
            </a: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urethral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lesions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Midstream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urine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last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few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ml </a:t>
            </a: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urine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lesion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bladder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trigone</a:t>
            </a:r>
            <a:endParaRPr lang="tr-T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tr-TR" sz="3200" b="1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tr-TR" sz="3200" b="1" dirty="0"/>
          </a:p>
        </p:txBody>
      </p:sp>
    </p:spTree>
    <p:extLst>
      <p:ext uri="{BB962C8B-B14F-4D97-AF65-F5344CB8AC3E}">
        <p14:creationId xmlns:p14="http://schemas.microsoft.com/office/powerpoint/2010/main" val="51009849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1989</TotalTime>
  <Words>1099</Words>
  <Application>Microsoft Office PowerPoint</Application>
  <PresentationFormat>Ekran Gösterisi (4:3)</PresentationFormat>
  <Paragraphs>361</Paragraphs>
  <Slides>45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45</vt:i4>
      </vt:variant>
    </vt:vector>
  </HeadingPairs>
  <TitlesOfParts>
    <vt:vector size="52" baseType="lpstr">
      <vt:lpstr>宋体</vt:lpstr>
      <vt:lpstr>Arial</vt:lpstr>
      <vt:lpstr>Calibri</vt:lpstr>
      <vt:lpstr>Calisto MT</vt:lpstr>
      <vt:lpstr>Times New Roman</vt:lpstr>
      <vt:lpstr>Wingdings</vt:lpstr>
      <vt:lpstr>Ofis Teması</vt:lpstr>
      <vt:lpstr>HEMATURIA</vt:lpstr>
      <vt:lpstr>HEMATURIA</vt:lpstr>
      <vt:lpstr>PowerPoint Sunusu</vt:lpstr>
      <vt:lpstr>Hematuria</vt:lpstr>
      <vt:lpstr>PowerPoint Sunusu</vt:lpstr>
      <vt:lpstr>PowerPoint Sunusu</vt:lpstr>
      <vt:lpstr>PowerPoint Sunusu</vt:lpstr>
      <vt:lpstr>Glomerular versus extraglomerular bleeding</vt:lpstr>
      <vt:lpstr>Glomerular vs Extraglomerular Bleeding</vt:lpstr>
      <vt:lpstr>Charecteristics of Urine</vt:lpstr>
      <vt:lpstr> Causes of Hematuria </vt:lpstr>
      <vt:lpstr> Causes of Hematuria </vt:lpstr>
      <vt:lpstr>PowerPoint Sunusu</vt:lpstr>
      <vt:lpstr>Risk Factors</vt:lpstr>
      <vt:lpstr>Haematuria</vt:lpstr>
      <vt:lpstr>Macroscopic Haematuria</vt:lpstr>
      <vt:lpstr>Causes of red or pink urine</vt:lpstr>
      <vt:lpstr>Causes of RED urine</vt:lpstr>
      <vt:lpstr> Causes of Heme-positive  ( no RBC but positive Hb) </vt:lpstr>
      <vt:lpstr> Causes of Heme-negative  (no RBC or Hb). </vt:lpstr>
      <vt:lpstr>Red urine without RBCs</vt:lpstr>
      <vt:lpstr>Red urine without RBCs</vt:lpstr>
      <vt:lpstr>Haematuria - Definition</vt:lpstr>
      <vt:lpstr>Urine dipstick</vt:lpstr>
      <vt:lpstr>Haematuria - Diagnosis</vt:lpstr>
      <vt:lpstr>Causes of hematuria</vt:lpstr>
      <vt:lpstr>Urologic causes of hematuria</vt:lpstr>
      <vt:lpstr>When to suspect a nephrologic (glomerular) disease?</vt:lpstr>
      <vt:lpstr>The Approach</vt:lpstr>
      <vt:lpstr>The Approach</vt:lpstr>
      <vt:lpstr>The Approach</vt:lpstr>
      <vt:lpstr>History and Examination</vt:lpstr>
      <vt:lpstr>Urological Referral</vt:lpstr>
      <vt:lpstr>Nephrological Referral</vt:lpstr>
      <vt:lpstr>Imaging</vt:lpstr>
      <vt:lpstr>CT Urography</vt:lpstr>
      <vt:lpstr>Cystoscopy</vt:lpstr>
      <vt:lpstr>Negative Urological Workup</vt:lpstr>
      <vt:lpstr>According to pain</vt:lpstr>
      <vt:lpstr>Haematuria with features of glomerulonephritis</vt:lpstr>
      <vt:lpstr>Haematuria - Indications for renal biopsy</vt:lpstr>
      <vt:lpstr>INVESTIGATION</vt:lpstr>
      <vt:lpstr>PowerPoint Sunusu</vt:lpstr>
      <vt:lpstr>Manual Bladder Washout</vt:lpstr>
      <vt:lpstr>Teşekkür Ederim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ANTİKOLİNERJİK İLAÇLAR VE ÜROLOJİDE KULLANIMI</dc:title>
  <dc:creator>METE</dc:creator>
  <cp:lastModifiedBy>user</cp:lastModifiedBy>
  <cp:revision>392</cp:revision>
  <dcterms:created xsi:type="dcterms:W3CDTF">2016-04-17T19:26:04Z</dcterms:created>
  <dcterms:modified xsi:type="dcterms:W3CDTF">2020-01-19T19:37:59Z</dcterms:modified>
</cp:coreProperties>
</file>